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317" r:id="rId2"/>
    <p:sldId id="304" r:id="rId3"/>
    <p:sldId id="308" r:id="rId4"/>
    <p:sldId id="309" r:id="rId5"/>
    <p:sldId id="310" r:id="rId6"/>
    <p:sldId id="311" r:id="rId7"/>
    <p:sldId id="312" r:id="rId8"/>
    <p:sldId id="350" r:id="rId9"/>
    <p:sldId id="314" r:id="rId10"/>
    <p:sldId id="315" r:id="rId11"/>
    <p:sldId id="373" r:id="rId12"/>
    <p:sldId id="374" r:id="rId13"/>
    <p:sldId id="303" r:id="rId14"/>
  </p:sldIdLst>
  <p:sldSz cx="18288000" cy="10287000"/>
  <p:notesSz cx="7010400" cy="9296400"/>
  <p:embeddedFontLst>
    <p:embeddedFont>
      <p:font typeface="Century Gothic" panose="020B0502020202020204" pitchFamily="34" charset="0"/>
      <p:regular r:id="rId16"/>
      <p:bold r:id="rId17"/>
      <p:italic r:id="rId18"/>
      <p:boldItalic r:id="rId19"/>
    </p:embeddedFont>
    <p:embeddedFont>
      <p:font typeface="Open Sans Light" panose="020F0502020204030204" pitchFamily="34" charset="0"/>
      <p:regular r:id="rId20"/>
      <p:italic r:id="rId21"/>
    </p:embeddedFont>
    <p:embeddedFont>
      <p:font typeface="Roboto" panose="02000000000000000000" pitchFamily="2" charset="0"/>
      <p:regular r:id="rId22"/>
      <p:bold r:id="rId23"/>
      <p:italic r:id="rId24"/>
      <p:boldItalic r:id="rId25"/>
    </p:embeddedFont>
    <p:embeddedFont>
      <p:font typeface="Univers Condensed Light" panose="020F0502020204030204" pitchFamily="34" charset="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cilia Arellano" initials="CA" lastIdx="1" clrIdx="0">
    <p:extLst>
      <p:ext uri="{19B8F6BF-5375-455C-9EA6-DF929625EA0E}">
        <p15:presenceInfo xmlns:p15="http://schemas.microsoft.com/office/powerpoint/2012/main" userId="S-1-5-21-329068152-1409082233-682003330-61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8"/>
    <a:srgbClr val="248DAD"/>
    <a:srgbClr val="009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413D84-38A3-483F-926B-EAEC163F911E}" v="15" dt="2024-05-30T16:25:04.0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1" autoAdjust="0"/>
    <p:restoredTop sz="74737" autoAdjust="0"/>
  </p:normalViewPr>
  <p:slideViewPr>
    <p:cSldViewPr>
      <p:cViewPr varScale="1">
        <p:scale>
          <a:sx n="81" d="100"/>
          <a:sy n="81" d="100"/>
        </p:scale>
        <p:origin x="1812"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3FDF978-27F4-4214-AC2D-D8E22349CB8B}" type="datetimeFigureOut">
              <a:rPr lang="en-US" smtClean="0"/>
              <a:t>1/8/2025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63A42F-244E-47FC-88C5-7B284DCBB74F}" type="slidenum">
              <a:rPr lang="en-US" smtClean="0"/>
              <a:t>‹#›</a:t>
            </a:fld>
            <a:endParaRPr lang="en-US"/>
          </a:p>
        </p:txBody>
      </p:sp>
    </p:spTree>
    <p:extLst>
      <p:ext uri="{BB962C8B-B14F-4D97-AF65-F5344CB8AC3E}">
        <p14:creationId xmlns:p14="http://schemas.microsoft.com/office/powerpoint/2010/main" val="2041936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1</a:t>
            </a:fld>
            <a:endParaRPr lang="en-US"/>
          </a:p>
        </p:txBody>
      </p:sp>
    </p:spTree>
    <p:extLst>
      <p:ext uri="{BB962C8B-B14F-4D97-AF65-F5344CB8AC3E}">
        <p14:creationId xmlns:p14="http://schemas.microsoft.com/office/powerpoint/2010/main" val="57701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10</a:t>
            </a:fld>
            <a:endParaRPr lang="en-US"/>
          </a:p>
        </p:txBody>
      </p:sp>
    </p:spTree>
    <p:extLst>
      <p:ext uri="{BB962C8B-B14F-4D97-AF65-F5344CB8AC3E}">
        <p14:creationId xmlns:p14="http://schemas.microsoft.com/office/powerpoint/2010/main" val="240216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0F40-05B3-94FA-165B-289685AEF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7C937-FCCA-E19B-CD88-F31E83803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EB028-6AC6-EA69-6303-C07708DFE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79732B-F3B7-A94C-5CAD-7BA28FF7ACA4}"/>
              </a:ext>
            </a:extLst>
          </p:cNvPr>
          <p:cNvSpPr>
            <a:spLocks noGrp="1"/>
          </p:cNvSpPr>
          <p:nvPr>
            <p:ph type="sldNum" sz="quarter" idx="5"/>
          </p:nvPr>
        </p:nvSpPr>
        <p:spPr/>
        <p:txBody>
          <a:bodyPr/>
          <a:lstStyle/>
          <a:p>
            <a:fld id="{C163A42F-244E-47FC-88C5-7B284DCBB74F}" type="slidenum">
              <a:rPr lang="en-US" smtClean="0"/>
              <a:t>11</a:t>
            </a:fld>
            <a:endParaRPr lang="en-US"/>
          </a:p>
        </p:txBody>
      </p:sp>
    </p:spTree>
    <p:extLst>
      <p:ext uri="{BB962C8B-B14F-4D97-AF65-F5344CB8AC3E}">
        <p14:creationId xmlns:p14="http://schemas.microsoft.com/office/powerpoint/2010/main" val="407861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12</a:t>
            </a:fld>
            <a:endParaRPr lang="en-US"/>
          </a:p>
        </p:txBody>
      </p:sp>
    </p:spTree>
    <p:extLst>
      <p:ext uri="{BB962C8B-B14F-4D97-AF65-F5344CB8AC3E}">
        <p14:creationId xmlns:p14="http://schemas.microsoft.com/office/powerpoint/2010/main" val="770276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13</a:t>
            </a:fld>
            <a:endParaRPr lang="en-US"/>
          </a:p>
        </p:txBody>
      </p:sp>
    </p:spTree>
    <p:extLst>
      <p:ext uri="{BB962C8B-B14F-4D97-AF65-F5344CB8AC3E}">
        <p14:creationId xmlns:p14="http://schemas.microsoft.com/office/powerpoint/2010/main" val="2358079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5F6368"/>
                </a:solidFill>
                <a:effectLst/>
                <a:latin typeface="Roboto" panose="02000000000000000000" pitchFamily="2" charset="0"/>
              </a:rPr>
              <a:t>Flames</a:t>
            </a:r>
            <a:r>
              <a:rPr lang="en-US" b="0" i="0" dirty="0">
                <a:solidFill>
                  <a:srgbClr val="4D5156"/>
                </a:solidFill>
                <a:effectLst/>
                <a:latin typeface="Roboto" panose="02000000000000000000" pitchFamily="2" charset="0"/>
              </a:rPr>
              <a:t> aren't the only way </a:t>
            </a:r>
            <a:r>
              <a:rPr lang="en-US" b="1" i="0" dirty="0">
                <a:solidFill>
                  <a:srgbClr val="5F6368"/>
                </a:solidFill>
                <a:effectLst/>
                <a:latin typeface="Roboto" panose="02000000000000000000" pitchFamily="2" charset="0"/>
              </a:rPr>
              <a:t>wildfires</a:t>
            </a:r>
            <a:r>
              <a:rPr lang="en-US" b="0" i="0" dirty="0">
                <a:solidFill>
                  <a:srgbClr val="4D5156"/>
                </a:solidFill>
                <a:effectLst/>
                <a:latin typeface="Roboto" panose="02000000000000000000" pitchFamily="2" charset="0"/>
              </a:rPr>
              <a:t> spread. </a:t>
            </a:r>
            <a:r>
              <a:rPr lang="en-US" b="1" i="0" dirty="0">
                <a:solidFill>
                  <a:srgbClr val="5F6368"/>
                </a:solidFill>
                <a:effectLst/>
                <a:latin typeface="Roboto" panose="02000000000000000000" pitchFamily="2" charset="0"/>
              </a:rPr>
              <a:t>Embers</a:t>
            </a:r>
            <a:r>
              <a:rPr lang="en-US" b="0" i="0" dirty="0">
                <a:solidFill>
                  <a:srgbClr val="4D5156"/>
                </a:solidFill>
                <a:effectLst/>
                <a:latin typeface="Roboto" panose="02000000000000000000" pitchFamily="2" charset="0"/>
              </a:rPr>
              <a:t>, also known as firebrands, can travel miles through the </a:t>
            </a:r>
            <a:r>
              <a:rPr lang="en-US" b="1" i="0" dirty="0">
                <a:solidFill>
                  <a:srgbClr val="5F6368"/>
                </a:solidFill>
                <a:effectLst/>
                <a:latin typeface="Roboto" panose="02000000000000000000" pitchFamily="2" charset="0"/>
              </a:rPr>
              <a:t>wind</a:t>
            </a:r>
            <a:r>
              <a:rPr lang="en-US" b="0" i="0" dirty="0">
                <a:solidFill>
                  <a:srgbClr val="4D5156"/>
                </a:solidFill>
                <a:effectLst/>
                <a:latin typeface="Roboto" panose="02000000000000000000" pitchFamily="2" charset="0"/>
              </a:rPr>
              <a:t> and ignite </a:t>
            </a:r>
            <a:r>
              <a:rPr lang="en-US" b="1" i="0" dirty="0">
                <a:solidFill>
                  <a:srgbClr val="5F6368"/>
                </a:solidFill>
                <a:effectLst/>
                <a:latin typeface="Roboto" panose="02000000000000000000" pitchFamily="2" charset="0"/>
              </a:rPr>
              <a:t>fires</a:t>
            </a:r>
            <a:r>
              <a:rPr lang="en-US" b="0" i="0" dirty="0">
                <a:solidFill>
                  <a:srgbClr val="4D5156"/>
                </a:solidFill>
                <a:effectLst/>
                <a:latin typeface="Roboto" panose="02000000000000000000" pitchFamily="2" charset="0"/>
              </a:rPr>
              <a:t> in and around structures.</a:t>
            </a:r>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2</a:t>
            </a:fld>
            <a:endParaRPr lang="en-US"/>
          </a:p>
        </p:txBody>
      </p:sp>
    </p:spTree>
    <p:extLst>
      <p:ext uri="{BB962C8B-B14F-4D97-AF65-F5344CB8AC3E}">
        <p14:creationId xmlns:p14="http://schemas.microsoft.com/office/powerpoint/2010/main" val="289228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Defensible space is the first line of defense for your home against wildfire. This space is intended to:</a:t>
            </a:r>
          </a:p>
          <a:p>
            <a:pPr marL="174708" indent="-174708">
              <a:buFont typeface="Arial" panose="020B0604020202020204" pitchFamily="34" charset="0"/>
              <a:buChar char="•"/>
            </a:pPr>
            <a:r>
              <a:rPr lang="en-US" dirty="0"/>
              <a:t>Minimize the pathways of wildfire to burn directly to the home.</a:t>
            </a:r>
          </a:p>
          <a:p>
            <a:pPr marL="174708" indent="-174708">
              <a:buFont typeface="Arial" panose="020B0604020202020204" pitchFamily="34" charset="0"/>
              <a:buChar char="•"/>
            </a:pPr>
            <a:r>
              <a:rPr lang="en-US" dirty="0"/>
              <a:t>Reduce radiant heat exposures to the home and structures.</a:t>
            </a:r>
          </a:p>
          <a:p>
            <a:pPr marL="174708" indent="-174708">
              <a:buFont typeface="Arial" panose="020B0604020202020204" pitchFamily="34" charset="0"/>
              <a:buChar char="•"/>
            </a:pPr>
            <a:r>
              <a:rPr lang="en-US" dirty="0"/>
              <a:t>Reduce the potential for embers to ignite vegetation adjacent to the home.</a:t>
            </a:r>
          </a:p>
          <a:p>
            <a:pPr marL="174708" indent="-174708">
              <a:buFont typeface="Arial" panose="020B0604020202020204" pitchFamily="34" charset="0"/>
              <a:buChar char="•"/>
            </a:pPr>
            <a:r>
              <a:rPr lang="en-US" dirty="0"/>
              <a:t>Provide a safe place for fire personnel to defend the home and allow for safe routes for evacuation. </a:t>
            </a:r>
          </a:p>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3</a:t>
            </a:fld>
            <a:endParaRPr lang="en-US"/>
          </a:p>
        </p:txBody>
      </p:sp>
    </p:spTree>
    <p:extLst>
      <p:ext uri="{BB962C8B-B14F-4D97-AF65-F5344CB8AC3E}">
        <p14:creationId xmlns:p14="http://schemas.microsoft.com/office/powerpoint/2010/main" val="127164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roofs, rain gutters, decks and porches</a:t>
            </a:r>
          </a:p>
        </p:txBody>
      </p:sp>
      <p:sp>
        <p:nvSpPr>
          <p:cNvPr id="4" name="Slide Number Placeholder 3"/>
          <p:cNvSpPr>
            <a:spLocks noGrp="1"/>
          </p:cNvSpPr>
          <p:nvPr>
            <p:ph type="sldNum" sz="quarter" idx="5"/>
          </p:nvPr>
        </p:nvSpPr>
        <p:spPr/>
        <p:txBody>
          <a:bodyPr/>
          <a:lstStyle/>
          <a:p>
            <a:fld id="{C163A42F-244E-47FC-88C5-7B284DCBB74F}" type="slidenum">
              <a:rPr lang="en-US" smtClean="0"/>
              <a:t>4</a:t>
            </a:fld>
            <a:endParaRPr lang="en-US"/>
          </a:p>
        </p:txBody>
      </p:sp>
    </p:spTree>
    <p:extLst>
      <p:ext uri="{BB962C8B-B14F-4D97-AF65-F5344CB8AC3E}">
        <p14:creationId xmlns:p14="http://schemas.microsoft.com/office/powerpoint/2010/main" val="395675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roofs, rain gutters, decks and porches</a:t>
            </a:r>
          </a:p>
        </p:txBody>
      </p:sp>
      <p:sp>
        <p:nvSpPr>
          <p:cNvPr id="4" name="Slide Number Placeholder 3"/>
          <p:cNvSpPr>
            <a:spLocks noGrp="1"/>
          </p:cNvSpPr>
          <p:nvPr>
            <p:ph type="sldNum" sz="quarter" idx="5"/>
          </p:nvPr>
        </p:nvSpPr>
        <p:spPr/>
        <p:txBody>
          <a:bodyPr/>
          <a:lstStyle/>
          <a:p>
            <a:fld id="{C163A42F-244E-47FC-88C5-7B284DCBB74F}" type="slidenum">
              <a:rPr lang="en-US" smtClean="0"/>
              <a:t>5</a:t>
            </a:fld>
            <a:endParaRPr lang="en-US"/>
          </a:p>
        </p:txBody>
      </p:sp>
    </p:spTree>
    <p:extLst>
      <p:ext uri="{BB962C8B-B14F-4D97-AF65-F5344CB8AC3E}">
        <p14:creationId xmlns:p14="http://schemas.microsoft.com/office/powerpoint/2010/main" val="803758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safe meeting place outside that is safely away from the disaster area.</a:t>
            </a:r>
          </a:p>
          <a:p>
            <a:r>
              <a:rPr lang="en-US" dirty="0"/>
              <a:t>Make sure everyone knows how to call for help,</a:t>
            </a:r>
          </a:p>
          <a:p>
            <a:r>
              <a:rPr lang="en-US" dirty="0"/>
              <a:t>Practice drills during the day and at night.</a:t>
            </a:r>
          </a:p>
          <a:p>
            <a:r>
              <a:rPr lang="en-US" dirty="0"/>
              <a:t>Learn two ways out of every room. If one of the exits is a window on the second floor, do you have a ladder</a:t>
            </a:r>
          </a:p>
        </p:txBody>
      </p:sp>
      <p:sp>
        <p:nvSpPr>
          <p:cNvPr id="4" name="Slide Number Placeholder 3"/>
          <p:cNvSpPr>
            <a:spLocks noGrp="1"/>
          </p:cNvSpPr>
          <p:nvPr>
            <p:ph type="sldNum" sz="quarter" idx="5"/>
          </p:nvPr>
        </p:nvSpPr>
        <p:spPr/>
        <p:txBody>
          <a:bodyPr/>
          <a:lstStyle/>
          <a:p>
            <a:fld id="{C163A42F-244E-47FC-88C5-7B284DCBB74F}" type="slidenum">
              <a:rPr lang="en-US" smtClean="0"/>
              <a:t>6</a:t>
            </a:fld>
            <a:endParaRPr lang="en-US"/>
          </a:p>
        </p:txBody>
      </p:sp>
    </p:spTree>
    <p:extLst>
      <p:ext uri="{BB962C8B-B14F-4D97-AF65-F5344CB8AC3E}">
        <p14:creationId xmlns:p14="http://schemas.microsoft.com/office/powerpoint/2010/main" val="359745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7</a:t>
            </a:fld>
            <a:endParaRPr lang="en-US"/>
          </a:p>
        </p:txBody>
      </p:sp>
    </p:spTree>
    <p:extLst>
      <p:ext uri="{BB962C8B-B14F-4D97-AF65-F5344CB8AC3E}">
        <p14:creationId xmlns:p14="http://schemas.microsoft.com/office/powerpoint/2010/main" val="2002214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F0F40-05B3-94FA-165B-289685AEF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7C937-FCCA-E19B-CD88-F31E838036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1EB028-6AC6-EA69-6303-C07708DFEC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79732B-F3B7-A94C-5CAD-7BA28FF7ACA4}"/>
              </a:ext>
            </a:extLst>
          </p:cNvPr>
          <p:cNvSpPr>
            <a:spLocks noGrp="1"/>
          </p:cNvSpPr>
          <p:nvPr>
            <p:ph type="sldNum" sz="quarter" idx="5"/>
          </p:nvPr>
        </p:nvSpPr>
        <p:spPr/>
        <p:txBody>
          <a:bodyPr/>
          <a:lstStyle/>
          <a:p>
            <a:fld id="{C163A42F-244E-47FC-88C5-7B284DCBB74F}" type="slidenum">
              <a:rPr lang="en-US" smtClean="0"/>
              <a:t>8</a:t>
            </a:fld>
            <a:endParaRPr lang="en-US"/>
          </a:p>
        </p:txBody>
      </p:sp>
    </p:spTree>
    <p:extLst>
      <p:ext uri="{BB962C8B-B14F-4D97-AF65-F5344CB8AC3E}">
        <p14:creationId xmlns:p14="http://schemas.microsoft.com/office/powerpoint/2010/main" val="85266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It is important that you are prepared before wildfire strikes. In an emergency it is easy to become confused or panicked. If you know receive an </a:t>
            </a:r>
            <a:r>
              <a:rPr lang="en-US" dirty="0">
                <a:solidFill>
                  <a:srgbClr val="FFFFFF"/>
                </a:solidFill>
                <a:latin typeface="Open Sans Light"/>
              </a:rPr>
              <a:t>evacuation warning, it means there’s impending danger to your life or property. If a warning is given assume an evacuation order will follow. Start gathering important items for your family and pets. Any individuals who need extra time to evacuate, or anyone with large animals, should pack-up and leave when a warning is issued.</a:t>
            </a:r>
          </a:p>
          <a:p>
            <a:endParaRPr lang="en-US" dirty="0"/>
          </a:p>
        </p:txBody>
      </p:sp>
      <p:sp>
        <p:nvSpPr>
          <p:cNvPr id="4" name="Slide Number Placeholder 3"/>
          <p:cNvSpPr>
            <a:spLocks noGrp="1"/>
          </p:cNvSpPr>
          <p:nvPr>
            <p:ph type="sldNum" sz="quarter" idx="5"/>
          </p:nvPr>
        </p:nvSpPr>
        <p:spPr/>
        <p:txBody>
          <a:bodyPr/>
          <a:lstStyle/>
          <a:p>
            <a:fld id="{C163A42F-244E-47FC-88C5-7B284DCBB74F}" type="slidenum">
              <a:rPr lang="en-US" smtClean="0"/>
              <a:t>9</a:t>
            </a:fld>
            <a:endParaRPr lang="en-US"/>
          </a:p>
        </p:txBody>
      </p:sp>
    </p:spTree>
    <p:extLst>
      <p:ext uri="{BB962C8B-B14F-4D97-AF65-F5344CB8AC3E}">
        <p14:creationId xmlns:p14="http://schemas.microsoft.com/office/powerpoint/2010/main" val="267022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18" Type="http://schemas.openxmlformats.org/officeDocument/2006/relationships/image" Target="../media/image30.svg"/><Relationship Id="rId26" Type="http://schemas.openxmlformats.org/officeDocument/2006/relationships/image" Target="../media/image38.svg"/><Relationship Id="rId3" Type="http://schemas.openxmlformats.org/officeDocument/2006/relationships/image" Target="../media/image15.pn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28.svg"/><Relationship Id="rId20"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23.png"/><Relationship Id="rId24" Type="http://schemas.openxmlformats.org/officeDocument/2006/relationships/image" Target="../media/image36.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svg"/><Relationship Id="rId10" Type="http://schemas.openxmlformats.org/officeDocument/2006/relationships/image" Target="../media/image22.svg"/><Relationship Id="rId19" Type="http://schemas.openxmlformats.org/officeDocument/2006/relationships/image" Target="../media/image31.pn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6.svg"/><Relationship Id="rId22" Type="http://schemas.openxmlformats.org/officeDocument/2006/relationships/image" Target="../media/image34.svg"/><Relationship Id="rId27"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grass, nature&#10;&#10;Description automatically generated">
            <a:extLst>
              <a:ext uri="{FF2B5EF4-FFF2-40B4-BE49-F238E27FC236}">
                <a16:creationId xmlns:a16="http://schemas.microsoft.com/office/drawing/2014/main" id="{CCC1EB4B-7C9D-4B8A-A06C-609EE151CE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600" y="2857500"/>
            <a:ext cx="10227733" cy="6011502"/>
          </a:xfrm>
          <a:prstGeom prst="rect">
            <a:avLst/>
          </a:prstGeom>
        </p:spPr>
      </p:pic>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 name="Rectangle 1">
            <a:extLst>
              <a:ext uri="{FF2B5EF4-FFF2-40B4-BE49-F238E27FC236}">
                <a16:creationId xmlns:a16="http://schemas.microsoft.com/office/drawing/2014/main" id="{CF66659D-4B01-0498-B48F-CB7D00A27267}"/>
              </a:ext>
            </a:extLst>
          </p:cNvPr>
          <p:cNvSpPr/>
          <p:nvPr/>
        </p:nvSpPr>
        <p:spPr>
          <a:xfrm>
            <a:off x="304800" y="2345604"/>
            <a:ext cx="8001545" cy="729369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0" name="TextBox 29">
            <a:extLst>
              <a:ext uri="{FF2B5EF4-FFF2-40B4-BE49-F238E27FC236}">
                <a16:creationId xmlns:a16="http://schemas.microsoft.com/office/drawing/2014/main" id="{EE9B3972-B183-6D89-9DE6-9F74CC6AB4EF}"/>
              </a:ext>
            </a:extLst>
          </p:cNvPr>
          <p:cNvSpPr txBox="1"/>
          <p:nvPr/>
        </p:nvSpPr>
        <p:spPr>
          <a:xfrm>
            <a:off x="567421" y="2140594"/>
            <a:ext cx="7086599" cy="6863417"/>
          </a:xfrm>
          <a:prstGeom prst="rect">
            <a:avLst/>
          </a:prstGeom>
          <a:noFill/>
        </p:spPr>
        <p:txBody>
          <a:bodyPr wrap="square" rtlCol="0">
            <a:spAutoFit/>
          </a:bodyPr>
          <a:lstStyle/>
          <a:p>
            <a:endParaRPr lang="en-US" sz="7200" dirty="0">
              <a:solidFill>
                <a:schemeClr val="bg1"/>
              </a:solidFill>
              <a:latin typeface="Univers Condensed Light" panose="020B0306020202040204" pitchFamily="34" charset="0"/>
            </a:endParaRPr>
          </a:p>
          <a:p>
            <a:pPr algn="ctr"/>
            <a:r>
              <a:rPr lang="en-US" sz="8800" dirty="0">
                <a:solidFill>
                  <a:schemeClr val="bg1"/>
                </a:solidFill>
                <a:latin typeface="Univers Condensed Light" panose="020B0306020202040204" pitchFamily="34" charset="0"/>
              </a:rPr>
              <a:t>Parts of </a:t>
            </a:r>
          </a:p>
          <a:p>
            <a:pPr algn="ctr"/>
            <a:r>
              <a:rPr lang="en-US" sz="8800" dirty="0">
                <a:solidFill>
                  <a:schemeClr val="bg1"/>
                </a:solidFill>
                <a:latin typeface="Univers Condensed Light" panose="020B0306020202040204" pitchFamily="34" charset="0"/>
              </a:rPr>
              <a:t>Rowland Heights are at high risk for wildfires.</a:t>
            </a:r>
          </a:p>
        </p:txBody>
      </p:sp>
      <p:pic>
        <p:nvPicPr>
          <p:cNvPr id="9" name="Picture 8" descr="Logo&#10;&#10;Description automatically generated">
            <a:extLst>
              <a:ext uri="{FF2B5EF4-FFF2-40B4-BE49-F238E27FC236}">
                <a16:creationId xmlns:a16="http://schemas.microsoft.com/office/drawing/2014/main" id="{EA67F039-FA37-BA3A-1FB9-C369B4A77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370" y="422621"/>
            <a:ext cx="1778702" cy="1749080"/>
          </a:xfrm>
          <a:prstGeom prst="rect">
            <a:avLst/>
          </a:prstGeom>
        </p:spPr>
      </p:pic>
    </p:spTree>
    <p:extLst>
      <p:ext uri="{BB962C8B-B14F-4D97-AF65-F5344CB8AC3E}">
        <p14:creationId xmlns:p14="http://schemas.microsoft.com/office/powerpoint/2010/main" val="1096496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EDF8EA5-A154-F3C0-A3AF-BC27B70FB88C}"/>
              </a:ext>
            </a:extLst>
          </p:cNvPr>
          <p:cNvSpPr/>
          <p:nvPr/>
        </p:nvSpPr>
        <p:spPr>
          <a:xfrm>
            <a:off x="11311866" y="1866900"/>
            <a:ext cx="6976133" cy="287959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31" name="Rectangle 30">
            <a:extLst>
              <a:ext uri="{FF2B5EF4-FFF2-40B4-BE49-F238E27FC236}">
                <a16:creationId xmlns:a16="http://schemas.microsoft.com/office/drawing/2014/main" id="{C7664C80-961A-08C2-955D-9712E8C07716}"/>
              </a:ext>
            </a:extLst>
          </p:cNvPr>
          <p:cNvSpPr/>
          <p:nvPr/>
        </p:nvSpPr>
        <p:spPr>
          <a:xfrm>
            <a:off x="5915438" y="1866900"/>
            <a:ext cx="5339583" cy="28795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6" name="Rectangle 25">
            <a:extLst>
              <a:ext uri="{FF2B5EF4-FFF2-40B4-BE49-F238E27FC236}">
                <a16:creationId xmlns:a16="http://schemas.microsoft.com/office/drawing/2014/main" id="{EB353BFB-5CC1-0349-B181-22203D4D2B5D}"/>
              </a:ext>
            </a:extLst>
          </p:cNvPr>
          <p:cNvSpPr/>
          <p:nvPr/>
        </p:nvSpPr>
        <p:spPr>
          <a:xfrm>
            <a:off x="-19050" y="1866900"/>
            <a:ext cx="5896389" cy="287959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65034" y="239333"/>
            <a:ext cx="11593566"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Prepare to Evacuate</a:t>
            </a:r>
          </a:p>
        </p:txBody>
      </p:sp>
      <p:sp>
        <p:nvSpPr>
          <p:cNvPr id="29" name="TextBox 28">
            <a:extLst>
              <a:ext uri="{FF2B5EF4-FFF2-40B4-BE49-F238E27FC236}">
                <a16:creationId xmlns:a16="http://schemas.microsoft.com/office/drawing/2014/main" id="{CA95FD43-9FCF-CC08-EAB2-ACFD1085FAA4}"/>
              </a:ext>
            </a:extLst>
          </p:cNvPr>
          <p:cNvSpPr txBox="1"/>
          <p:nvPr/>
        </p:nvSpPr>
        <p:spPr>
          <a:xfrm>
            <a:off x="5941036" y="2067894"/>
            <a:ext cx="5339261" cy="2477601"/>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Bring in flammable items or place</a:t>
            </a:r>
            <a:br>
              <a:rPr lang="en-US" sz="5400" dirty="0">
                <a:solidFill>
                  <a:schemeClr val="bg1"/>
                </a:solidFill>
                <a:latin typeface="Univers Condensed Light" panose="020B0306020202040204" pitchFamily="34" charset="0"/>
              </a:rPr>
            </a:br>
            <a:r>
              <a:rPr lang="en-US" sz="5400" dirty="0">
                <a:solidFill>
                  <a:schemeClr val="bg1"/>
                </a:solidFill>
                <a:latin typeface="Univers Condensed Light" panose="020B0306020202040204" pitchFamily="34" charset="0"/>
              </a:rPr>
              <a:t>them in pool.</a:t>
            </a:r>
          </a:p>
        </p:txBody>
      </p:sp>
      <p:sp>
        <p:nvSpPr>
          <p:cNvPr id="21" name="TextBox 20">
            <a:extLst>
              <a:ext uri="{FF2B5EF4-FFF2-40B4-BE49-F238E27FC236}">
                <a16:creationId xmlns:a16="http://schemas.microsoft.com/office/drawing/2014/main" id="{BB4AEEDD-5E7A-9781-EA61-0B487F6257A9}"/>
              </a:ext>
            </a:extLst>
          </p:cNvPr>
          <p:cNvSpPr txBox="1"/>
          <p:nvPr/>
        </p:nvSpPr>
        <p:spPr>
          <a:xfrm>
            <a:off x="10755798" y="393671"/>
            <a:ext cx="7631910" cy="1200329"/>
          </a:xfrm>
          <a:prstGeom prst="rect">
            <a:avLst/>
          </a:prstGeom>
          <a:noFill/>
        </p:spPr>
        <p:txBody>
          <a:bodyPr wrap="square" rtlCol="0">
            <a:spAutoFit/>
          </a:bodyPr>
          <a:lstStyle/>
          <a:p>
            <a:r>
              <a:rPr lang="en-US" sz="7200" dirty="0">
                <a:solidFill>
                  <a:srgbClr val="C00000"/>
                </a:solidFill>
                <a:latin typeface="Univers Condensed Light" panose="020B0306020202040204" pitchFamily="34" charset="0"/>
              </a:rPr>
              <a:t>What to Do Outdoors:</a:t>
            </a:r>
          </a:p>
        </p:txBody>
      </p:sp>
      <p:sp>
        <p:nvSpPr>
          <p:cNvPr id="6" name="TextBox 5">
            <a:extLst>
              <a:ext uri="{FF2B5EF4-FFF2-40B4-BE49-F238E27FC236}">
                <a16:creationId xmlns:a16="http://schemas.microsoft.com/office/drawing/2014/main" id="{A6469FCE-C4BA-188A-36CD-012F91BC4BC7}"/>
              </a:ext>
            </a:extLst>
          </p:cNvPr>
          <p:cNvSpPr txBox="1"/>
          <p:nvPr/>
        </p:nvSpPr>
        <p:spPr>
          <a:xfrm>
            <a:off x="-19050" y="2035591"/>
            <a:ext cx="5867400" cy="2477601"/>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Load up your vehicle and back it into driveway.</a:t>
            </a:r>
          </a:p>
        </p:txBody>
      </p:sp>
      <p:sp>
        <p:nvSpPr>
          <p:cNvPr id="8" name="TextBox 7">
            <a:extLst>
              <a:ext uri="{FF2B5EF4-FFF2-40B4-BE49-F238E27FC236}">
                <a16:creationId xmlns:a16="http://schemas.microsoft.com/office/drawing/2014/main" id="{27C38F6F-AC33-93EF-A983-33A01EAEDC99}"/>
              </a:ext>
            </a:extLst>
          </p:cNvPr>
          <p:cNvSpPr txBox="1"/>
          <p:nvPr/>
        </p:nvSpPr>
        <p:spPr>
          <a:xfrm>
            <a:off x="11293120" y="2067893"/>
            <a:ext cx="6963311" cy="2477601"/>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Connect garden hoses and attach nozzles set on “spray” setting.</a:t>
            </a:r>
          </a:p>
        </p:txBody>
      </p:sp>
      <p:sp>
        <p:nvSpPr>
          <p:cNvPr id="36" name="Rectangle 35">
            <a:extLst>
              <a:ext uri="{FF2B5EF4-FFF2-40B4-BE49-F238E27FC236}">
                <a16:creationId xmlns:a16="http://schemas.microsoft.com/office/drawing/2014/main" id="{96E7DC57-CBDC-495E-2C43-5D3DCD14EF5E}"/>
              </a:ext>
            </a:extLst>
          </p:cNvPr>
          <p:cNvSpPr/>
          <p:nvPr/>
        </p:nvSpPr>
        <p:spPr>
          <a:xfrm>
            <a:off x="-19050" y="4851037"/>
            <a:ext cx="9078966" cy="22405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37" name="Rectangle 36">
            <a:extLst>
              <a:ext uri="{FF2B5EF4-FFF2-40B4-BE49-F238E27FC236}">
                <a16:creationId xmlns:a16="http://schemas.microsoft.com/office/drawing/2014/main" id="{A67AE502-11EF-9442-61F1-5474E79E3DD8}"/>
              </a:ext>
            </a:extLst>
          </p:cNvPr>
          <p:cNvSpPr/>
          <p:nvPr/>
        </p:nvSpPr>
        <p:spPr>
          <a:xfrm>
            <a:off x="9228083" y="4851037"/>
            <a:ext cx="9066447" cy="224058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2" name="TextBox 21">
            <a:extLst>
              <a:ext uri="{FF2B5EF4-FFF2-40B4-BE49-F238E27FC236}">
                <a16:creationId xmlns:a16="http://schemas.microsoft.com/office/drawing/2014/main" id="{B198812F-7932-241F-F4A7-D65EEBA09316}"/>
              </a:ext>
            </a:extLst>
          </p:cNvPr>
          <p:cNvSpPr txBox="1"/>
          <p:nvPr/>
        </p:nvSpPr>
        <p:spPr>
          <a:xfrm>
            <a:off x="1" y="5114126"/>
            <a:ext cx="9059916" cy="1682512"/>
          </a:xfrm>
          <a:prstGeom prst="rect">
            <a:avLst/>
          </a:prstGeom>
          <a:noFill/>
        </p:spPr>
        <p:txBody>
          <a:bodyPr wrap="square" numCol="1">
            <a:spAutoFit/>
          </a:bodyPr>
          <a:lstStyle/>
          <a:p>
            <a:pPr algn="ctr">
              <a:lnSpc>
                <a:spcPts val="6200"/>
              </a:lnSpc>
            </a:pPr>
            <a:r>
              <a:rPr lang="en-US" sz="5400" dirty="0">
                <a:latin typeface="Univers Condensed Light" panose="020B0306020202040204" pitchFamily="34" charset="0"/>
              </a:rPr>
              <a:t>Place ladder(s) at the corner(s) of structures for firefighters.</a:t>
            </a:r>
          </a:p>
        </p:txBody>
      </p:sp>
      <p:sp>
        <p:nvSpPr>
          <p:cNvPr id="23" name="TextBox 22">
            <a:extLst>
              <a:ext uri="{FF2B5EF4-FFF2-40B4-BE49-F238E27FC236}">
                <a16:creationId xmlns:a16="http://schemas.microsoft.com/office/drawing/2014/main" id="{F5079D14-2AB0-413D-B909-A2D1D306A055}"/>
              </a:ext>
            </a:extLst>
          </p:cNvPr>
          <p:cNvSpPr txBox="1"/>
          <p:nvPr/>
        </p:nvSpPr>
        <p:spPr>
          <a:xfrm>
            <a:off x="9228081" y="5114126"/>
            <a:ext cx="9028349" cy="1682512"/>
          </a:xfrm>
          <a:prstGeom prst="rect">
            <a:avLst/>
          </a:prstGeom>
          <a:noFill/>
        </p:spPr>
        <p:txBody>
          <a:bodyPr wrap="square" numCol="1">
            <a:spAutoFit/>
          </a:bodyPr>
          <a:lstStyle/>
          <a:p>
            <a:pPr algn="ctr">
              <a:lnSpc>
                <a:spcPts val="6200"/>
              </a:lnSpc>
            </a:pPr>
            <a:r>
              <a:rPr lang="en-US" sz="5400" dirty="0">
                <a:latin typeface="Univers Condensed Light" panose="020B0306020202040204" pitchFamily="34" charset="0"/>
              </a:rPr>
              <a:t>Seal vents with pre-cut plywood, metal covers, or duct tape.</a:t>
            </a:r>
          </a:p>
        </p:txBody>
      </p:sp>
      <p:sp>
        <p:nvSpPr>
          <p:cNvPr id="38" name="Rectangle 37">
            <a:extLst>
              <a:ext uri="{FF2B5EF4-FFF2-40B4-BE49-F238E27FC236}">
                <a16:creationId xmlns:a16="http://schemas.microsoft.com/office/drawing/2014/main" id="{DF324681-F16B-7044-707C-521FF101AE23}"/>
              </a:ext>
            </a:extLst>
          </p:cNvPr>
          <p:cNvSpPr/>
          <p:nvPr/>
        </p:nvSpPr>
        <p:spPr>
          <a:xfrm>
            <a:off x="11337464" y="7220167"/>
            <a:ext cx="6976133" cy="287959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39" name="Rectangle 38">
            <a:extLst>
              <a:ext uri="{FF2B5EF4-FFF2-40B4-BE49-F238E27FC236}">
                <a16:creationId xmlns:a16="http://schemas.microsoft.com/office/drawing/2014/main" id="{14C3ADA2-1DA0-8F73-76E7-9C043A407101}"/>
              </a:ext>
            </a:extLst>
          </p:cNvPr>
          <p:cNvSpPr/>
          <p:nvPr/>
        </p:nvSpPr>
        <p:spPr>
          <a:xfrm>
            <a:off x="5941036" y="7220167"/>
            <a:ext cx="5339583" cy="287959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40" name="Rectangle 39">
            <a:extLst>
              <a:ext uri="{FF2B5EF4-FFF2-40B4-BE49-F238E27FC236}">
                <a16:creationId xmlns:a16="http://schemas.microsoft.com/office/drawing/2014/main" id="{B9A297AA-A759-3964-E40F-2B05627E2DD3}"/>
              </a:ext>
            </a:extLst>
          </p:cNvPr>
          <p:cNvSpPr/>
          <p:nvPr/>
        </p:nvSpPr>
        <p:spPr>
          <a:xfrm>
            <a:off x="-19050" y="7220167"/>
            <a:ext cx="5921987" cy="287959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TextBox 6">
            <a:extLst>
              <a:ext uri="{FF2B5EF4-FFF2-40B4-BE49-F238E27FC236}">
                <a16:creationId xmlns:a16="http://schemas.microsoft.com/office/drawing/2014/main" id="{8B588DFC-8B9D-B9F6-89A3-0754FAA77D67}"/>
              </a:ext>
            </a:extLst>
          </p:cNvPr>
          <p:cNvSpPr txBox="1"/>
          <p:nvPr/>
        </p:nvSpPr>
        <p:spPr>
          <a:xfrm>
            <a:off x="5959783" y="7795785"/>
            <a:ext cx="5295238" cy="1689135"/>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Turn on exterior lights.</a:t>
            </a:r>
          </a:p>
        </p:txBody>
      </p:sp>
      <p:sp>
        <p:nvSpPr>
          <p:cNvPr id="13" name="TextBox 12">
            <a:extLst>
              <a:ext uri="{FF2B5EF4-FFF2-40B4-BE49-F238E27FC236}">
                <a16:creationId xmlns:a16="http://schemas.microsoft.com/office/drawing/2014/main" id="{82497D4C-47C5-D63E-A013-AE6B143BFF42}"/>
              </a:ext>
            </a:extLst>
          </p:cNvPr>
          <p:cNvSpPr txBox="1"/>
          <p:nvPr/>
        </p:nvSpPr>
        <p:spPr>
          <a:xfrm>
            <a:off x="9939" y="7835649"/>
            <a:ext cx="5836153" cy="1682512"/>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Open fence and/or side gates. </a:t>
            </a:r>
          </a:p>
        </p:txBody>
      </p:sp>
      <p:sp>
        <p:nvSpPr>
          <p:cNvPr id="19" name="TextBox 18">
            <a:extLst>
              <a:ext uri="{FF2B5EF4-FFF2-40B4-BE49-F238E27FC236}">
                <a16:creationId xmlns:a16="http://schemas.microsoft.com/office/drawing/2014/main" id="{7003C080-79E2-B516-5EE7-0BAFACB01083}"/>
              </a:ext>
            </a:extLst>
          </p:cNvPr>
          <p:cNvSpPr txBox="1"/>
          <p:nvPr/>
        </p:nvSpPr>
        <p:spPr>
          <a:xfrm>
            <a:off x="11337464" y="7793928"/>
            <a:ext cx="7032978" cy="1682512"/>
          </a:xfrm>
          <a:prstGeom prst="rect">
            <a:avLst/>
          </a:prstGeom>
          <a:noFill/>
        </p:spPr>
        <p:txBody>
          <a:bodyPr wrap="square" numCol="1">
            <a:spAutoFit/>
          </a:bodyPr>
          <a:lstStyle/>
          <a:p>
            <a:pPr algn="ctr">
              <a:lnSpc>
                <a:spcPts val="6200"/>
              </a:lnSpc>
            </a:pPr>
            <a:r>
              <a:rPr lang="en-US" sz="5400" dirty="0">
                <a:solidFill>
                  <a:schemeClr val="bg1"/>
                </a:solidFill>
                <a:latin typeface="Univers Condensed Light" panose="020B0306020202040204" pitchFamily="34" charset="0"/>
              </a:rPr>
              <a:t>Fill buckets with water and place in plain sight.</a:t>
            </a:r>
          </a:p>
        </p:txBody>
      </p:sp>
    </p:spTree>
    <p:extLst>
      <p:ext uri="{BB962C8B-B14F-4D97-AF65-F5344CB8AC3E}">
        <p14:creationId xmlns:p14="http://schemas.microsoft.com/office/powerpoint/2010/main" val="107462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78F9-99E7-22A2-0F56-7AD91AEFD7F2}"/>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868D052A-5DD5-EB66-4E3F-246049E4D196}"/>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E9D9C217-D1BB-790C-F335-F8D3C3F5BF6A}"/>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F38FC8E7-A4A8-3562-E96A-3A81DC4A2311}"/>
              </a:ext>
            </a:extLst>
          </p:cNvPr>
          <p:cNvSpPr txBox="1"/>
          <p:nvPr/>
        </p:nvSpPr>
        <p:spPr>
          <a:xfrm>
            <a:off x="65034" y="239333"/>
            <a:ext cx="16165566"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Returning Home After a Wildfire</a:t>
            </a:r>
          </a:p>
        </p:txBody>
      </p:sp>
      <p:sp>
        <p:nvSpPr>
          <p:cNvPr id="29" name="TextBox 28">
            <a:extLst>
              <a:ext uri="{FF2B5EF4-FFF2-40B4-BE49-F238E27FC236}">
                <a16:creationId xmlns:a16="http://schemas.microsoft.com/office/drawing/2014/main" id="{090210E2-9C68-B793-5093-E2C29FA1306F}"/>
              </a:ext>
            </a:extLst>
          </p:cNvPr>
          <p:cNvSpPr txBox="1"/>
          <p:nvPr/>
        </p:nvSpPr>
        <p:spPr>
          <a:xfrm>
            <a:off x="8487013" y="3543300"/>
            <a:ext cx="8481643" cy="887422"/>
          </a:xfrm>
          <a:prstGeom prst="rect">
            <a:avLst/>
          </a:prstGeom>
          <a:noFill/>
        </p:spPr>
        <p:txBody>
          <a:bodyPr wrap="square">
            <a:spAutoFit/>
          </a:bodyPr>
          <a:lstStyle/>
          <a:p>
            <a:pPr>
              <a:lnSpc>
                <a:spcPts val="6200"/>
              </a:lnSpc>
            </a:pPr>
            <a:r>
              <a:rPr lang="en-US" sz="5400" dirty="0">
                <a:latin typeface="Univers Condensed Light" panose="020B0306020202040204" pitchFamily="34" charset="0"/>
              </a:rPr>
              <a:t>When you return home:</a:t>
            </a:r>
          </a:p>
        </p:txBody>
      </p:sp>
      <p:sp>
        <p:nvSpPr>
          <p:cNvPr id="25" name="TextBox 15">
            <a:extLst>
              <a:ext uri="{FF2B5EF4-FFF2-40B4-BE49-F238E27FC236}">
                <a16:creationId xmlns:a16="http://schemas.microsoft.com/office/drawing/2014/main" id="{61B1107C-D69C-13D7-D9F4-49E5C0523ADF}"/>
              </a:ext>
            </a:extLst>
          </p:cNvPr>
          <p:cNvSpPr txBox="1"/>
          <p:nvPr/>
        </p:nvSpPr>
        <p:spPr>
          <a:xfrm>
            <a:off x="8487013" y="1886872"/>
            <a:ext cx="9007713" cy="1244893"/>
          </a:xfrm>
          <a:prstGeom prst="rect">
            <a:avLst/>
          </a:prstGeom>
        </p:spPr>
        <p:txBody>
          <a:bodyPr wrap="square" lIns="0" tIns="0" rIns="0" bIns="0" rtlCol="0" anchor="t">
            <a:spAutoFit/>
          </a:bodyPr>
          <a:lstStyle/>
          <a:p>
            <a:pPr>
              <a:lnSpc>
                <a:spcPts val="4800"/>
              </a:lnSpc>
              <a:spcBef>
                <a:spcPct val="0"/>
              </a:spcBef>
            </a:pPr>
            <a:r>
              <a:rPr lang="en-US" sz="5400" dirty="0">
                <a:solidFill>
                  <a:srgbClr val="C00000"/>
                </a:solidFill>
                <a:latin typeface="Univers Condensed Light" panose="020B0306020202040204" pitchFamily="34" charset="0"/>
              </a:rPr>
              <a:t>Do not return home until emergency authorities say it is safe.</a:t>
            </a:r>
          </a:p>
        </p:txBody>
      </p:sp>
      <p:sp>
        <p:nvSpPr>
          <p:cNvPr id="3" name="TextBox 2">
            <a:extLst>
              <a:ext uri="{FF2B5EF4-FFF2-40B4-BE49-F238E27FC236}">
                <a16:creationId xmlns:a16="http://schemas.microsoft.com/office/drawing/2014/main" id="{817A95FD-F9EE-D332-08F3-39111E4DC226}"/>
              </a:ext>
            </a:extLst>
          </p:cNvPr>
          <p:cNvSpPr txBox="1"/>
          <p:nvPr/>
        </p:nvSpPr>
        <p:spPr>
          <a:xfrm>
            <a:off x="8523141" y="4754822"/>
            <a:ext cx="9007712" cy="4862870"/>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Be alert for downed power lines and other hazards.</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Check propane tanks, regulators, and lines before turning gas on.</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Check property for hidden embers or smoldering fires.</a:t>
            </a:r>
          </a:p>
        </p:txBody>
      </p:sp>
      <p:pic>
        <p:nvPicPr>
          <p:cNvPr id="5" name="Picture 4">
            <a:extLst>
              <a:ext uri="{FF2B5EF4-FFF2-40B4-BE49-F238E27FC236}">
                <a16:creationId xmlns:a16="http://schemas.microsoft.com/office/drawing/2014/main" id="{704AF683-1B58-6C47-4171-6C26AE993F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50" y="1615629"/>
            <a:ext cx="7836262" cy="8665464"/>
          </a:xfrm>
          <a:prstGeom prst="rect">
            <a:avLst/>
          </a:prstGeom>
        </p:spPr>
      </p:pic>
    </p:spTree>
    <p:extLst>
      <p:ext uri="{BB962C8B-B14F-4D97-AF65-F5344CB8AC3E}">
        <p14:creationId xmlns:p14="http://schemas.microsoft.com/office/powerpoint/2010/main" val="39728650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C4D621-E867-9468-4C30-6BCEFAF3CAA3}"/>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768"/>
              </a:solidFill>
            </a:endParaRPr>
          </a:p>
        </p:txBody>
      </p:sp>
      <p:sp>
        <p:nvSpPr>
          <p:cNvPr id="3" name="Rectangle 2">
            <a:extLst>
              <a:ext uri="{FF2B5EF4-FFF2-40B4-BE49-F238E27FC236}">
                <a16:creationId xmlns:a16="http://schemas.microsoft.com/office/drawing/2014/main" id="{5546B017-A1B4-F5E3-FA93-FB8DA1FAE68B}"/>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768"/>
              </a:solidFill>
            </a:endParaRPr>
          </a:p>
        </p:txBody>
      </p:sp>
      <p:pic>
        <p:nvPicPr>
          <p:cNvPr id="4" name="Picture 3" descr="Logo&#10;&#10;Description automatically generated">
            <a:extLst>
              <a:ext uri="{FF2B5EF4-FFF2-40B4-BE49-F238E27FC236}">
                <a16:creationId xmlns:a16="http://schemas.microsoft.com/office/drawing/2014/main" id="{68BBD801-5376-EAF5-467B-F87333AFC5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370" y="422621"/>
            <a:ext cx="1778702" cy="1749080"/>
          </a:xfrm>
          <a:prstGeom prst="rect">
            <a:avLst/>
          </a:prstGeom>
        </p:spPr>
      </p:pic>
      <p:sp>
        <p:nvSpPr>
          <p:cNvPr id="5" name="TextBox 4">
            <a:extLst>
              <a:ext uri="{FF2B5EF4-FFF2-40B4-BE49-F238E27FC236}">
                <a16:creationId xmlns:a16="http://schemas.microsoft.com/office/drawing/2014/main" id="{14E7E060-EC91-3824-D5DA-1B0BD5E6ED68}"/>
              </a:ext>
            </a:extLst>
          </p:cNvPr>
          <p:cNvSpPr txBox="1"/>
          <p:nvPr/>
        </p:nvSpPr>
        <p:spPr>
          <a:xfrm>
            <a:off x="2590800" y="190500"/>
            <a:ext cx="13106400" cy="1704890"/>
          </a:xfrm>
          <a:prstGeom prst="rect">
            <a:avLst/>
          </a:prstGeom>
          <a:noFill/>
        </p:spPr>
        <p:txBody>
          <a:bodyPr wrap="square" rtlCol="0">
            <a:spAutoFit/>
          </a:bodyPr>
          <a:lstStyle/>
          <a:p>
            <a:pPr algn="ctr">
              <a:lnSpc>
                <a:spcPct val="150000"/>
              </a:lnSpc>
            </a:pPr>
            <a:r>
              <a:rPr lang="en-US" sz="8000" dirty="0">
                <a:solidFill>
                  <a:srgbClr val="003768"/>
                </a:solidFill>
                <a:latin typeface="Century Gothic" panose="020B0502020202020204" pitchFamily="34" charset="0"/>
              </a:rPr>
              <a:t>  Rowland Heights</a:t>
            </a:r>
          </a:p>
        </p:txBody>
      </p:sp>
      <p:sp>
        <p:nvSpPr>
          <p:cNvPr id="6" name="TextBox 5">
            <a:extLst>
              <a:ext uri="{FF2B5EF4-FFF2-40B4-BE49-F238E27FC236}">
                <a16:creationId xmlns:a16="http://schemas.microsoft.com/office/drawing/2014/main" id="{28E1CB2E-77DE-A5B8-903F-AA2137FF6CD6}"/>
              </a:ext>
            </a:extLst>
          </p:cNvPr>
          <p:cNvSpPr txBox="1"/>
          <p:nvPr/>
        </p:nvSpPr>
        <p:spPr>
          <a:xfrm>
            <a:off x="533400" y="2171700"/>
            <a:ext cx="7467600" cy="3272691"/>
          </a:xfrm>
          <a:prstGeom prst="rect">
            <a:avLst/>
          </a:prstGeom>
          <a:noFill/>
        </p:spPr>
        <p:txBody>
          <a:bodyPr wrap="square">
            <a:spAutoFit/>
          </a:bodyPr>
          <a:lstStyle/>
          <a:p>
            <a:pPr algn="ctr">
              <a:lnSpc>
                <a:spcPts val="6200"/>
              </a:lnSpc>
            </a:pPr>
            <a:r>
              <a:rPr lang="en-US" sz="4800" dirty="0">
                <a:latin typeface="Univers Condensed Light" panose="020B0306020202040204" pitchFamily="34" charset="0"/>
              </a:rPr>
              <a:t>Fire Station 145</a:t>
            </a:r>
          </a:p>
          <a:p>
            <a:pPr algn="ctr">
              <a:lnSpc>
                <a:spcPts val="6200"/>
              </a:lnSpc>
            </a:pPr>
            <a:r>
              <a:rPr lang="en-US" sz="4800" dirty="0">
                <a:latin typeface="Univers Condensed Light" panose="020B0306020202040204" pitchFamily="34" charset="0"/>
              </a:rPr>
              <a:t>1525 South Nogales Avenue</a:t>
            </a:r>
          </a:p>
          <a:p>
            <a:pPr algn="ctr">
              <a:lnSpc>
                <a:spcPts val="6200"/>
              </a:lnSpc>
            </a:pPr>
            <a:r>
              <a:rPr lang="en-US" sz="4800" dirty="0">
                <a:latin typeface="Univers Condensed Light" panose="020B0306020202040204" pitchFamily="34" charset="0"/>
              </a:rPr>
              <a:t>Rowland Heights</a:t>
            </a:r>
          </a:p>
          <a:p>
            <a:pPr algn="ctr">
              <a:lnSpc>
                <a:spcPts val="6200"/>
              </a:lnSpc>
            </a:pPr>
            <a:r>
              <a:rPr lang="en-US" sz="4800" dirty="0">
                <a:latin typeface="Univers Condensed Light" panose="020B0306020202040204" pitchFamily="34" charset="0"/>
              </a:rPr>
              <a:t>(626) 854-3486</a:t>
            </a:r>
          </a:p>
        </p:txBody>
      </p:sp>
      <p:sp>
        <p:nvSpPr>
          <p:cNvPr id="7" name="TextBox 6">
            <a:extLst>
              <a:ext uri="{FF2B5EF4-FFF2-40B4-BE49-F238E27FC236}">
                <a16:creationId xmlns:a16="http://schemas.microsoft.com/office/drawing/2014/main" id="{63660BBF-16BD-0065-39F1-DBC4EF7360B4}"/>
              </a:ext>
            </a:extLst>
          </p:cNvPr>
          <p:cNvSpPr txBox="1"/>
          <p:nvPr/>
        </p:nvSpPr>
        <p:spPr>
          <a:xfrm>
            <a:off x="457200" y="6057900"/>
            <a:ext cx="7467600" cy="3993209"/>
          </a:xfrm>
          <a:prstGeom prst="rect">
            <a:avLst/>
          </a:prstGeom>
          <a:noFill/>
        </p:spPr>
        <p:txBody>
          <a:bodyPr wrap="square">
            <a:spAutoFit/>
          </a:bodyPr>
          <a:lstStyle/>
          <a:p>
            <a:pPr algn="ctr">
              <a:lnSpc>
                <a:spcPts val="6200"/>
              </a:lnSpc>
            </a:pPr>
            <a:r>
              <a:rPr lang="en-US" sz="4800" dirty="0">
                <a:latin typeface="Univers Condensed Light" panose="020B0306020202040204" pitchFamily="34" charset="0"/>
              </a:rPr>
              <a:t>Fire Station 119</a:t>
            </a:r>
          </a:p>
          <a:p>
            <a:pPr algn="ctr">
              <a:lnSpc>
                <a:spcPts val="6200"/>
              </a:lnSpc>
            </a:pPr>
            <a:r>
              <a:rPr lang="en-US" sz="4800" dirty="0">
                <a:latin typeface="Univers Condensed Light" panose="020B0306020202040204" pitchFamily="34" charset="0"/>
              </a:rPr>
              <a:t>20480 East Pathfinder Road</a:t>
            </a:r>
          </a:p>
          <a:p>
            <a:pPr algn="ctr">
              <a:lnSpc>
                <a:spcPts val="6200"/>
              </a:lnSpc>
            </a:pPr>
            <a:r>
              <a:rPr lang="en-US" sz="4800" dirty="0">
                <a:latin typeface="Univers Condensed Light" panose="020B0306020202040204" pitchFamily="34" charset="0"/>
              </a:rPr>
              <a:t>Walnut</a:t>
            </a:r>
          </a:p>
          <a:p>
            <a:pPr algn="ctr">
              <a:lnSpc>
                <a:spcPts val="6200"/>
              </a:lnSpc>
            </a:pPr>
            <a:r>
              <a:rPr lang="en-US" sz="4800" dirty="0">
                <a:latin typeface="Univers Condensed Light" panose="020B0306020202040204" pitchFamily="34" charset="0"/>
              </a:rPr>
              <a:t>(909) 598-4290</a:t>
            </a:r>
          </a:p>
          <a:p>
            <a:pPr algn="ctr">
              <a:lnSpc>
                <a:spcPts val="6200"/>
              </a:lnSpc>
            </a:pPr>
            <a:r>
              <a:rPr lang="en-US" sz="4000" dirty="0">
                <a:latin typeface="Univers Condensed Light" panose="020B0306020202040204" pitchFamily="34" charset="0"/>
              </a:rPr>
              <a:t>   Serving a portion of Rowland Heights</a:t>
            </a:r>
          </a:p>
        </p:txBody>
      </p:sp>
      <p:pic>
        <p:nvPicPr>
          <p:cNvPr id="9" name="Picture 8" descr="A fire truck parked outside a building&#10;&#10;Description automatically generated with medium confidence">
            <a:extLst>
              <a:ext uri="{FF2B5EF4-FFF2-40B4-BE49-F238E27FC236}">
                <a16:creationId xmlns:a16="http://schemas.microsoft.com/office/drawing/2014/main" id="{A131B5CB-A8E8-AC7C-5F41-86604B40F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49000" y="2628900"/>
            <a:ext cx="5146880" cy="3547431"/>
          </a:xfrm>
          <a:prstGeom prst="rect">
            <a:avLst/>
          </a:prstGeom>
        </p:spPr>
      </p:pic>
      <p:pic>
        <p:nvPicPr>
          <p:cNvPr id="13" name="Picture 12" descr="A picture containing text, outdoor, road, sky&#10;&#10;Description automatically generated">
            <a:extLst>
              <a:ext uri="{FF2B5EF4-FFF2-40B4-BE49-F238E27FC236}">
                <a16:creationId xmlns:a16="http://schemas.microsoft.com/office/drawing/2014/main" id="{CB87A80F-64DE-6AB3-98E9-12467152A3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9000" y="6534150"/>
            <a:ext cx="5146880" cy="3486150"/>
          </a:xfrm>
          <a:prstGeom prst="rect">
            <a:avLst/>
          </a:prstGeom>
        </p:spPr>
      </p:pic>
    </p:spTree>
    <p:extLst>
      <p:ext uri="{BB962C8B-B14F-4D97-AF65-F5344CB8AC3E}">
        <p14:creationId xmlns:p14="http://schemas.microsoft.com/office/powerpoint/2010/main" val="4003305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768"/>
              </a:solid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3768"/>
              </a:solidFill>
            </a:endParaRPr>
          </a:p>
        </p:txBody>
      </p:sp>
      <p:sp>
        <p:nvSpPr>
          <p:cNvPr id="2" name="TextBox 8">
            <a:extLst>
              <a:ext uri="{FF2B5EF4-FFF2-40B4-BE49-F238E27FC236}">
                <a16:creationId xmlns:a16="http://schemas.microsoft.com/office/drawing/2014/main" id="{8213589B-F272-B71F-A5FC-7DABC295DF00}"/>
              </a:ext>
            </a:extLst>
          </p:cNvPr>
          <p:cNvSpPr txBox="1"/>
          <p:nvPr/>
        </p:nvSpPr>
        <p:spPr>
          <a:xfrm>
            <a:off x="1143000" y="2229326"/>
            <a:ext cx="6400800" cy="5816977"/>
          </a:xfrm>
          <a:prstGeom prst="rect">
            <a:avLst/>
          </a:prstGeom>
        </p:spPr>
        <p:txBody>
          <a:bodyPr wrap="square" lIns="0" tIns="0" rIns="0" bIns="0" rtlCol="0" anchor="t">
            <a:spAutoFit/>
          </a:bodyPr>
          <a:lstStyle/>
          <a:p>
            <a:pPr algn="ctr"/>
            <a:r>
              <a:rPr lang="en-US" sz="5400" b="1" dirty="0">
                <a:solidFill>
                  <a:srgbClr val="125079"/>
                </a:solidFill>
                <a:latin typeface="AvantGarde Bk BT" panose="020B0402020202020204" pitchFamily="34" charset="0"/>
                <a:ea typeface="Adobe Ming Std L" pitchFamily="18" charset="-128"/>
              </a:rPr>
              <a:t>Use the </a:t>
            </a:r>
          </a:p>
          <a:p>
            <a:pPr algn="ctr"/>
            <a:r>
              <a:rPr lang="en-US" sz="5400" b="1" dirty="0">
                <a:solidFill>
                  <a:srgbClr val="125079"/>
                </a:solidFill>
                <a:latin typeface="AvantGarde Bk BT" panose="020B0402020202020204" pitchFamily="34" charset="0"/>
                <a:ea typeface="Adobe Ming Std L" pitchFamily="18" charset="-128"/>
              </a:rPr>
              <a:t>Ready! Set! Go! Guide to prepare well in advance of a wildfire.</a:t>
            </a:r>
          </a:p>
          <a:p>
            <a:pPr algn="ctr"/>
            <a:endParaRPr lang="en-US" sz="5400" b="1" spc="62" dirty="0">
              <a:solidFill>
                <a:srgbClr val="125079"/>
              </a:solidFill>
              <a:latin typeface="AvantGarde Bk BT" panose="020B0402020202020204" pitchFamily="34" charset="0"/>
              <a:ea typeface="Adobe Ming Std L" pitchFamily="18" charset="-128"/>
            </a:endParaRPr>
          </a:p>
          <a:p>
            <a:pPr algn="ctr"/>
            <a:r>
              <a:rPr lang="en-US" sz="5400" b="1" spc="62" dirty="0">
                <a:solidFill>
                  <a:srgbClr val="125079"/>
                </a:solidFill>
                <a:latin typeface="AvantGarde Bk BT" panose="020B0402020202020204" pitchFamily="34" charset="0"/>
                <a:ea typeface="Adobe Ming Std L" pitchFamily="18" charset="-128"/>
              </a:rPr>
              <a:t>Visit</a:t>
            </a:r>
          </a:p>
          <a:p>
            <a:pPr algn="ctr"/>
            <a:r>
              <a:rPr lang="en-US" sz="5400" b="1" spc="62" dirty="0">
                <a:solidFill>
                  <a:srgbClr val="125079"/>
                </a:solidFill>
                <a:latin typeface="AvantGarde Bk BT" panose="020B0402020202020204" pitchFamily="34" charset="0"/>
                <a:ea typeface="Adobe Ming Std L" pitchFamily="18" charset="-128"/>
              </a:rPr>
              <a:t>fire.lacounty.gov</a:t>
            </a:r>
            <a:endParaRPr lang="en-US" sz="5400" spc="62" dirty="0">
              <a:solidFill>
                <a:srgbClr val="003768"/>
              </a:solidFill>
              <a:latin typeface="Univers Condensed Light" panose="020B0306020202040204" pitchFamily="34" charset="0"/>
            </a:endParaRPr>
          </a:p>
        </p:txBody>
      </p:sp>
      <p:pic>
        <p:nvPicPr>
          <p:cNvPr id="8" name="Picture 7">
            <a:extLst>
              <a:ext uri="{FF2B5EF4-FFF2-40B4-BE49-F238E27FC236}">
                <a16:creationId xmlns:a16="http://schemas.microsoft.com/office/drawing/2014/main" id="{DA4460FB-8EA6-0785-5918-62D42F7F9E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1333500"/>
            <a:ext cx="6400800" cy="839405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1257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0" name="TextBox 29">
            <a:extLst>
              <a:ext uri="{FF2B5EF4-FFF2-40B4-BE49-F238E27FC236}">
                <a16:creationId xmlns:a16="http://schemas.microsoft.com/office/drawing/2014/main" id="{EE9B3972-B183-6D89-9DE6-9F74CC6AB4EF}"/>
              </a:ext>
            </a:extLst>
          </p:cNvPr>
          <p:cNvSpPr txBox="1"/>
          <p:nvPr/>
        </p:nvSpPr>
        <p:spPr>
          <a:xfrm>
            <a:off x="383446" y="565567"/>
            <a:ext cx="11579954" cy="2308324"/>
          </a:xfrm>
          <a:prstGeom prst="rect">
            <a:avLst/>
          </a:prstGeom>
          <a:noFill/>
        </p:spPr>
        <p:txBody>
          <a:bodyPr wrap="square" rtlCol="0">
            <a:spAutoFit/>
          </a:bodyPr>
          <a:lstStyle/>
          <a:p>
            <a:r>
              <a:rPr lang="en-US" sz="4800" b="1" dirty="0">
                <a:solidFill>
                  <a:srgbClr val="003768"/>
                </a:solidFill>
                <a:latin typeface="Century Gothic" panose="020B0502020202020204" pitchFamily="34" charset="0"/>
              </a:rPr>
              <a:t>Flying embers are the primary driver for rapid spread of wildfires into communities. - FEMA</a:t>
            </a:r>
          </a:p>
        </p:txBody>
      </p:sp>
      <p:sp>
        <p:nvSpPr>
          <p:cNvPr id="6" name="TextBox 13">
            <a:extLst>
              <a:ext uri="{FF2B5EF4-FFF2-40B4-BE49-F238E27FC236}">
                <a16:creationId xmlns:a16="http://schemas.microsoft.com/office/drawing/2014/main" id="{6866F771-623C-B2C3-B298-EE59664735B1}"/>
              </a:ext>
            </a:extLst>
          </p:cNvPr>
          <p:cNvSpPr txBox="1"/>
          <p:nvPr/>
        </p:nvSpPr>
        <p:spPr>
          <a:xfrm>
            <a:off x="1028700" y="4277222"/>
            <a:ext cx="10934700" cy="5217134"/>
          </a:xfrm>
          <a:prstGeom prst="rect">
            <a:avLst/>
          </a:prstGeom>
        </p:spPr>
        <p:txBody>
          <a:bodyPr wrap="square" lIns="0" tIns="0" rIns="0" bIns="0" rtlCol="0" anchor="t">
            <a:spAutoFit/>
          </a:bodyPr>
          <a:lstStyle/>
          <a:p>
            <a:pPr marL="685800" indent="-685800">
              <a:lnSpc>
                <a:spcPts val="4480"/>
              </a:lnSpc>
              <a:buFont typeface="Wingdings" panose="05000000000000000000" pitchFamily="2" charset="2"/>
              <a:buChar char="§"/>
            </a:pPr>
            <a:r>
              <a:rPr lang="en-US" sz="5400" dirty="0">
                <a:latin typeface="Univers Condensed Light" panose="020B0306020202040204" pitchFamily="34" charset="0"/>
              </a:rPr>
              <a:t>Embers can travel up to a mile, and land on the roof, deck, or porch.</a:t>
            </a:r>
          </a:p>
          <a:p>
            <a:pPr marL="685800" indent="-685800">
              <a:lnSpc>
                <a:spcPts val="4480"/>
              </a:lnSpc>
              <a:buFont typeface="Wingdings" panose="05000000000000000000" pitchFamily="2" charset="2"/>
              <a:buChar char="§"/>
            </a:pPr>
            <a:endParaRPr lang="en-US" sz="5400" dirty="0">
              <a:latin typeface="Univers Condensed Light" panose="020B0306020202040204" pitchFamily="34" charset="0"/>
            </a:endParaRPr>
          </a:p>
          <a:p>
            <a:pPr marL="685800" indent="-685800">
              <a:lnSpc>
                <a:spcPts val="4480"/>
              </a:lnSpc>
              <a:spcBef>
                <a:spcPct val="0"/>
              </a:spcBef>
              <a:buFont typeface="Wingdings" panose="05000000000000000000" pitchFamily="2" charset="2"/>
              <a:buChar char="§"/>
            </a:pPr>
            <a:r>
              <a:rPr lang="en-US" sz="5400" dirty="0">
                <a:latin typeface="Univers Condensed Light" panose="020B0306020202040204" pitchFamily="34" charset="0"/>
              </a:rPr>
              <a:t>Embers accumulate and can easily ignite plants, dry leaves or lawn furniture.</a:t>
            </a:r>
          </a:p>
          <a:p>
            <a:pPr marL="685800" indent="-685800">
              <a:lnSpc>
                <a:spcPts val="4480"/>
              </a:lnSpc>
              <a:spcBef>
                <a:spcPct val="0"/>
              </a:spcBef>
              <a:buFont typeface="Wingdings" panose="05000000000000000000" pitchFamily="2" charset="2"/>
              <a:buChar char="§"/>
            </a:pPr>
            <a:endParaRPr lang="en-US" sz="5400" dirty="0">
              <a:latin typeface="Univers Condensed Light" panose="020B0306020202040204" pitchFamily="34" charset="0"/>
            </a:endParaRPr>
          </a:p>
          <a:p>
            <a:pPr marL="685800" indent="-685800">
              <a:lnSpc>
                <a:spcPts val="4480"/>
              </a:lnSpc>
              <a:spcBef>
                <a:spcPct val="0"/>
              </a:spcBef>
              <a:buFont typeface="Wingdings" panose="05000000000000000000" pitchFamily="2" charset="2"/>
              <a:buChar char="§"/>
            </a:pPr>
            <a:r>
              <a:rPr lang="en-US" sz="5400" dirty="0">
                <a:latin typeface="Univers Condensed Light" panose="020B0306020202040204" pitchFamily="34" charset="0"/>
              </a:rPr>
              <a:t>Embers can also enter the home or attic through a vent or open window and ignite the contents of the house.</a:t>
            </a:r>
          </a:p>
        </p:txBody>
      </p:sp>
      <p:pic>
        <p:nvPicPr>
          <p:cNvPr id="8" name="Picture 7">
            <a:extLst>
              <a:ext uri="{FF2B5EF4-FFF2-40B4-BE49-F238E27FC236}">
                <a16:creationId xmlns:a16="http://schemas.microsoft.com/office/drawing/2014/main" id="{06237FC6-74F0-327A-179A-B89DD75CA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3113" y="340666"/>
            <a:ext cx="5794887" cy="9946333"/>
          </a:xfrm>
          <a:prstGeom prst="rect">
            <a:avLst/>
          </a:prstGeom>
        </p:spPr>
      </p:pic>
    </p:spTree>
    <p:extLst>
      <p:ext uri="{BB962C8B-B14F-4D97-AF65-F5344CB8AC3E}">
        <p14:creationId xmlns:p14="http://schemas.microsoft.com/office/powerpoint/2010/main" val="3023933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15D7917A-9D1D-2078-47FF-030FAFBE24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585921" y="355303"/>
            <a:ext cx="8702079" cy="9938599"/>
          </a:xfrm>
          <a:prstGeom prst="rect">
            <a:avLst/>
          </a:prstGeom>
        </p:spPr>
      </p:pic>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228601" y="180550"/>
            <a:ext cx="9753599"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Defensible Space</a:t>
            </a:r>
          </a:p>
        </p:txBody>
      </p:sp>
      <p:sp>
        <p:nvSpPr>
          <p:cNvPr id="5" name="TextBox 4">
            <a:extLst>
              <a:ext uri="{FF2B5EF4-FFF2-40B4-BE49-F238E27FC236}">
                <a16:creationId xmlns:a16="http://schemas.microsoft.com/office/drawing/2014/main" id="{4A1B05CD-65DC-C05C-395B-617DD3DCACD6}"/>
              </a:ext>
            </a:extLst>
          </p:cNvPr>
          <p:cNvSpPr txBox="1"/>
          <p:nvPr/>
        </p:nvSpPr>
        <p:spPr>
          <a:xfrm>
            <a:off x="228601" y="1419189"/>
            <a:ext cx="9669588" cy="1938992"/>
          </a:xfrm>
          <a:prstGeom prst="rect">
            <a:avLst/>
          </a:prstGeom>
          <a:noFill/>
        </p:spPr>
        <p:txBody>
          <a:bodyPr wrap="square" rtlCol="0">
            <a:spAutoFit/>
          </a:bodyPr>
          <a:lstStyle/>
          <a:p>
            <a:pPr>
              <a:lnSpc>
                <a:spcPts val="4800"/>
              </a:lnSpc>
            </a:pPr>
            <a:r>
              <a:rPr lang="en-US" sz="4400" dirty="0">
                <a:solidFill>
                  <a:srgbClr val="C00000"/>
                </a:solidFill>
                <a:latin typeface="Univers Condensed Light" panose="020B0306020202040204" pitchFamily="34" charset="0"/>
              </a:rPr>
              <a:t>A buffer between a structure and the nearby and surrounding vegetation and items that could catch fire.</a:t>
            </a:r>
          </a:p>
        </p:txBody>
      </p:sp>
      <p:sp>
        <p:nvSpPr>
          <p:cNvPr id="24" name="TextBox 33">
            <a:extLst>
              <a:ext uri="{FF2B5EF4-FFF2-40B4-BE49-F238E27FC236}">
                <a16:creationId xmlns:a16="http://schemas.microsoft.com/office/drawing/2014/main" id="{45BAD7BE-9BC3-F5FC-8734-D7E9AF031DA0}"/>
              </a:ext>
            </a:extLst>
          </p:cNvPr>
          <p:cNvSpPr txBox="1"/>
          <p:nvPr/>
        </p:nvSpPr>
        <p:spPr>
          <a:xfrm>
            <a:off x="823004" y="3572134"/>
            <a:ext cx="8762917" cy="2821285"/>
          </a:xfrm>
          <a:prstGeom prst="rect">
            <a:avLst/>
          </a:prstGeom>
        </p:spPr>
        <p:txBody>
          <a:bodyPr wrap="square" lIns="0" tIns="0" rIns="0" bIns="0" rtlCol="0" anchor="t">
            <a:spAutoFit/>
          </a:bodyPr>
          <a:lstStyle/>
          <a:p>
            <a:pPr marL="685800" indent="-685800">
              <a:lnSpc>
                <a:spcPts val="5500"/>
              </a:lnSpc>
              <a:buFont typeface="Wingdings" panose="05000000000000000000" pitchFamily="2" charset="2"/>
              <a:buChar char="§"/>
            </a:pPr>
            <a:r>
              <a:rPr lang="en-US" sz="5400" dirty="0">
                <a:solidFill>
                  <a:srgbClr val="000000"/>
                </a:solidFill>
                <a:latin typeface="Univers Condensed Light" panose="020B0306020202040204" pitchFamily="34" charset="0"/>
              </a:rPr>
              <a:t>slows the spread of wildfire</a:t>
            </a:r>
            <a:br>
              <a:rPr lang="en-US" sz="5400" dirty="0">
                <a:solidFill>
                  <a:srgbClr val="000000"/>
                </a:solidFill>
                <a:latin typeface="Univers Condensed Light" panose="020B0306020202040204" pitchFamily="34" charset="0"/>
              </a:rPr>
            </a:br>
            <a:r>
              <a:rPr lang="en-US" sz="1000" dirty="0">
                <a:solidFill>
                  <a:srgbClr val="000000"/>
                </a:solidFill>
                <a:latin typeface="Univers Condensed Light" panose="020B0306020202040204" pitchFamily="34" charset="0"/>
              </a:rPr>
              <a:t> </a:t>
            </a:r>
          </a:p>
          <a:p>
            <a:pPr marL="685800" indent="-685800">
              <a:lnSpc>
                <a:spcPts val="5500"/>
              </a:lnSpc>
              <a:spcBef>
                <a:spcPct val="0"/>
              </a:spcBef>
              <a:buFont typeface="Wingdings" panose="05000000000000000000" pitchFamily="2" charset="2"/>
              <a:buChar char="§"/>
            </a:pPr>
            <a:r>
              <a:rPr lang="en-US" sz="5400" dirty="0">
                <a:solidFill>
                  <a:srgbClr val="000000"/>
                </a:solidFill>
                <a:latin typeface="Univers Condensed Light" panose="020B0306020202040204" pitchFamily="34" charset="0"/>
              </a:rPr>
              <a:t>improves the safety of firefighters defending a home</a:t>
            </a:r>
          </a:p>
        </p:txBody>
      </p:sp>
      <p:sp>
        <p:nvSpPr>
          <p:cNvPr id="28" name="Rectangle 27">
            <a:extLst>
              <a:ext uri="{FF2B5EF4-FFF2-40B4-BE49-F238E27FC236}">
                <a16:creationId xmlns:a16="http://schemas.microsoft.com/office/drawing/2014/main" id="{F8BB5ABA-894F-9085-2C0D-B90D150EE392}"/>
              </a:ext>
            </a:extLst>
          </p:cNvPr>
          <p:cNvSpPr/>
          <p:nvPr/>
        </p:nvSpPr>
        <p:spPr>
          <a:xfrm>
            <a:off x="-29308" y="6657345"/>
            <a:ext cx="11210084" cy="338018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nvGrpSpPr>
          <p:cNvPr id="14" name="Group 18">
            <a:extLst>
              <a:ext uri="{FF2B5EF4-FFF2-40B4-BE49-F238E27FC236}">
                <a16:creationId xmlns:a16="http://schemas.microsoft.com/office/drawing/2014/main" id="{FC1A64EE-77C4-5CA9-2CF2-0DDE70EA9BB8}"/>
              </a:ext>
            </a:extLst>
          </p:cNvPr>
          <p:cNvGrpSpPr/>
          <p:nvPr/>
        </p:nvGrpSpPr>
        <p:grpSpPr>
          <a:xfrm>
            <a:off x="311198" y="7724499"/>
            <a:ext cx="8214930" cy="1978837"/>
            <a:chOff x="0" y="0"/>
            <a:chExt cx="10953239" cy="2638451"/>
          </a:xfrm>
        </p:grpSpPr>
        <p:sp>
          <p:nvSpPr>
            <p:cNvPr id="15" name="TextBox 19">
              <a:extLst>
                <a:ext uri="{FF2B5EF4-FFF2-40B4-BE49-F238E27FC236}">
                  <a16:creationId xmlns:a16="http://schemas.microsoft.com/office/drawing/2014/main" id="{4EF62C49-AB9F-9AAC-6504-0DABEF6187D9}"/>
                </a:ext>
              </a:extLst>
            </p:cNvPr>
            <p:cNvSpPr txBox="1"/>
            <p:nvPr/>
          </p:nvSpPr>
          <p:spPr>
            <a:xfrm>
              <a:off x="92839" y="457295"/>
              <a:ext cx="2832604" cy="756362"/>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Univers Condensed Light" panose="020B0306020202040204" pitchFamily="34" charset="0"/>
                </a:rPr>
                <a:t>Zone 1</a:t>
              </a:r>
            </a:p>
          </p:txBody>
        </p:sp>
        <p:sp>
          <p:nvSpPr>
            <p:cNvPr id="16" name="TextBox 20">
              <a:extLst>
                <a:ext uri="{FF2B5EF4-FFF2-40B4-BE49-F238E27FC236}">
                  <a16:creationId xmlns:a16="http://schemas.microsoft.com/office/drawing/2014/main" id="{C6203485-21F4-0446-ED84-6C300F3B1EB5}"/>
                </a:ext>
              </a:extLst>
            </p:cNvPr>
            <p:cNvSpPr txBox="1"/>
            <p:nvPr/>
          </p:nvSpPr>
          <p:spPr>
            <a:xfrm>
              <a:off x="0" y="1882089"/>
              <a:ext cx="2832604" cy="756362"/>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Univers Condensed Light" panose="020B0306020202040204" pitchFamily="34" charset="0"/>
                </a:rPr>
                <a:t>0-30 ft.</a:t>
              </a:r>
            </a:p>
          </p:txBody>
        </p:sp>
        <p:sp>
          <p:nvSpPr>
            <p:cNvPr id="17" name="TextBox 21">
              <a:extLst>
                <a:ext uri="{FF2B5EF4-FFF2-40B4-BE49-F238E27FC236}">
                  <a16:creationId xmlns:a16="http://schemas.microsoft.com/office/drawing/2014/main" id="{19AD0275-80B8-69F4-3484-BC64B6592F1F}"/>
                </a:ext>
              </a:extLst>
            </p:cNvPr>
            <p:cNvSpPr txBox="1"/>
            <p:nvPr/>
          </p:nvSpPr>
          <p:spPr>
            <a:xfrm>
              <a:off x="4064853" y="457295"/>
              <a:ext cx="2832604" cy="756362"/>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Univers Condensed Light" panose="020B0306020202040204" pitchFamily="34" charset="0"/>
                </a:rPr>
                <a:t>Zone 2</a:t>
              </a:r>
            </a:p>
          </p:txBody>
        </p:sp>
        <p:sp>
          <p:nvSpPr>
            <p:cNvPr id="18" name="TextBox 22">
              <a:extLst>
                <a:ext uri="{FF2B5EF4-FFF2-40B4-BE49-F238E27FC236}">
                  <a16:creationId xmlns:a16="http://schemas.microsoft.com/office/drawing/2014/main" id="{C37C2A8B-BE1C-4D21-EC77-3C5F10DB1CF5}"/>
                </a:ext>
              </a:extLst>
            </p:cNvPr>
            <p:cNvSpPr txBox="1"/>
            <p:nvPr/>
          </p:nvSpPr>
          <p:spPr>
            <a:xfrm>
              <a:off x="4064853" y="1882089"/>
              <a:ext cx="2832604" cy="756362"/>
            </a:xfrm>
            <a:prstGeom prst="rect">
              <a:avLst/>
            </a:prstGeom>
          </p:spPr>
          <p:txBody>
            <a:bodyPr lIns="0" tIns="0" rIns="0" bIns="0" rtlCol="0" anchor="t">
              <a:spAutoFit/>
            </a:bodyPr>
            <a:lstStyle/>
            <a:p>
              <a:pPr algn="ctr">
                <a:lnSpc>
                  <a:spcPts val="4759"/>
                </a:lnSpc>
                <a:spcBef>
                  <a:spcPct val="0"/>
                </a:spcBef>
              </a:pPr>
              <a:r>
                <a:rPr lang="en-US" sz="3399" dirty="0">
                  <a:solidFill>
                    <a:srgbClr val="FFFFFF"/>
                  </a:solidFill>
                  <a:latin typeface="Univers Condensed Light" panose="020B0306020202040204" pitchFamily="34" charset="0"/>
                </a:rPr>
                <a:t>30-100 ft.</a:t>
              </a:r>
            </a:p>
          </p:txBody>
        </p:sp>
        <p:sp>
          <p:nvSpPr>
            <p:cNvPr id="19" name="TextBox 23">
              <a:extLst>
                <a:ext uri="{FF2B5EF4-FFF2-40B4-BE49-F238E27FC236}">
                  <a16:creationId xmlns:a16="http://schemas.microsoft.com/office/drawing/2014/main" id="{5D289BD2-9E78-6CEC-7713-C3B36D1FDF11}"/>
                </a:ext>
              </a:extLst>
            </p:cNvPr>
            <p:cNvSpPr txBox="1"/>
            <p:nvPr/>
          </p:nvSpPr>
          <p:spPr>
            <a:xfrm>
              <a:off x="8120634" y="457295"/>
              <a:ext cx="2832604" cy="756362"/>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Univers Condensed Light" panose="020B0306020202040204" pitchFamily="34" charset="0"/>
                </a:rPr>
                <a:t>Zone 3</a:t>
              </a:r>
            </a:p>
          </p:txBody>
        </p:sp>
        <p:sp>
          <p:nvSpPr>
            <p:cNvPr id="20" name="TextBox 24">
              <a:extLst>
                <a:ext uri="{FF2B5EF4-FFF2-40B4-BE49-F238E27FC236}">
                  <a16:creationId xmlns:a16="http://schemas.microsoft.com/office/drawing/2014/main" id="{4A89ADF0-398A-5666-D172-68BF6446820C}"/>
                </a:ext>
              </a:extLst>
            </p:cNvPr>
            <p:cNvSpPr txBox="1"/>
            <p:nvPr/>
          </p:nvSpPr>
          <p:spPr>
            <a:xfrm>
              <a:off x="8120634" y="1882089"/>
              <a:ext cx="2832604" cy="756362"/>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Univers Condensed Light" panose="020B0306020202040204" pitchFamily="34" charset="0"/>
                </a:rPr>
                <a:t>100 ft.</a:t>
              </a:r>
            </a:p>
          </p:txBody>
        </p:sp>
        <p:sp>
          <p:nvSpPr>
            <p:cNvPr id="21" name="AutoShape 25">
              <a:extLst>
                <a:ext uri="{FF2B5EF4-FFF2-40B4-BE49-F238E27FC236}">
                  <a16:creationId xmlns:a16="http://schemas.microsoft.com/office/drawing/2014/main" id="{1B7D1BAA-3FAB-0958-F678-EB60E8994717}"/>
                </a:ext>
              </a:extLst>
            </p:cNvPr>
            <p:cNvSpPr/>
            <p:nvPr/>
          </p:nvSpPr>
          <p:spPr>
            <a:xfrm>
              <a:off x="63646" y="1596817"/>
              <a:ext cx="10889593" cy="0"/>
            </a:xfrm>
            <a:prstGeom prst="line">
              <a:avLst/>
            </a:prstGeom>
            <a:ln w="50800" cap="flat">
              <a:solidFill>
                <a:srgbClr val="FFFFFF"/>
              </a:solidFill>
              <a:prstDash val="solid"/>
              <a:headEnd type="none" w="sm" len="sm"/>
              <a:tailEnd type="none" w="sm" len="sm"/>
            </a:ln>
          </p:spPr>
          <p:txBody>
            <a:bodyPr/>
            <a:lstStyle/>
            <a:p>
              <a:endParaRPr lang="en-US"/>
            </a:p>
          </p:txBody>
        </p:sp>
        <p:sp>
          <p:nvSpPr>
            <p:cNvPr id="22" name="AutoShape 26">
              <a:extLst>
                <a:ext uri="{FF2B5EF4-FFF2-40B4-BE49-F238E27FC236}">
                  <a16:creationId xmlns:a16="http://schemas.microsoft.com/office/drawing/2014/main" id="{88B12AF9-4DCA-D28D-419B-B54937928087}"/>
                </a:ext>
              </a:extLst>
            </p:cNvPr>
            <p:cNvSpPr/>
            <p:nvPr/>
          </p:nvSpPr>
          <p:spPr>
            <a:xfrm>
              <a:off x="2950842" y="0"/>
              <a:ext cx="0" cy="2398581"/>
            </a:xfrm>
            <a:prstGeom prst="line">
              <a:avLst/>
            </a:prstGeom>
            <a:ln w="50800" cap="flat">
              <a:solidFill>
                <a:srgbClr val="FFFFFF"/>
              </a:solidFill>
              <a:prstDash val="solid"/>
              <a:headEnd type="none" w="sm" len="sm"/>
              <a:tailEnd type="none" w="sm" len="sm"/>
            </a:ln>
          </p:spPr>
          <p:txBody>
            <a:bodyPr/>
            <a:lstStyle/>
            <a:p>
              <a:endParaRPr lang="en-US"/>
            </a:p>
          </p:txBody>
        </p:sp>
        <p:sp>
          <p:nvSpPr>
            <p:cNvPr id="23" name="AutoShape 27">
              <a:extLst>
                <a:ext uri="{FF2B5EF4-FFF2-40B4-BE49-F238E27FC236}">
                  <a16:creationId xmlns:a16="http://schemas.microsoft.com/office/drawing/2014/main" id="{8C7D3CE9-0D61-6580-04D5-0423EE196455}"/>
                </a:ext>
              </a:extLst>
            </p:cNvPr>
            <p:cNvSpPr/>
            <p:nvPr/>
          </p:nvSpPr>
          <p:spPr>
            <a:xfrm>
              <a:off x="7546889" y="0"/>
              <a:ext cx="0" cy="2398581"/>
            </a:xfrm>
            <a:prstGeom prst="line">
              <a:avLst/>
            </a:prstGeom>
            <a:ln w="50800" cap="flat">
              <a:solidFill>
                <a:srgbClr val="FFFFFF"/>
              </a:solidFill>
              <a:prstDash val="solid"/>
              <a:headEnd type="none" w="sm" len="sm"/>
              <a:tailEnd type="none" w="sm" len="sm"/>
            </a:ln>
          </p:spPr>
          <p:txBody>
            <a:bodyPr/>
            <a:lstStyle/>
            <a:p>
              <a:endParaRPr lang="en-US"/>
            </a:p>
          </p:txBody>
        </p:sp>
      </p:grpSp>
      <p:sp>
        <p:nvSpPr>
          <p:cNvPr id="25" name="TextBox 34">
            <a:extLst>
              <a:ext uri="{FF2B5EF4-FFF2-40B4-BE49-F238E27FC236}">
                <a16:creationId xmlns:a16="http://schemas.microsoft.com/office/drawing/2014/main" id="{BFEE279D-8507-4C5B-B547-BBF72A1FF118}"/>
              </a:ext>
            </a:extLst>
          </p:cNvPr>
          <p:cNvSpPr txBox="1"/>
          <p:nvPr/>
        </p:nvSpPr>
        <p:spPr>
          <a:xfrm>
            <a:off x="228602" y="6747199"/>
            <a:ext cx="8297526" cy="859210"/>
          </a:xfrm>
          <a:prstGeom prst="rect">
            <a:avLst/>
          </a:prstGeom>
        </p:spPr>
        <p:txBody>
          <a:bodyPr wrap="square" lIns="0" tIns="0" rIns="0" bIns="0" rtlCol="0" anchor="t">
            <a:spAutoFit/>
          </a:bodyPr>
          <a:lstStyle/>
          <a:p>
            <a:pPr algn="ctr">
              <a:lnSpc>
                <a:spcPts val="6720"/>
              </a:lnSpc>
            </a:pPr>
            <a:r>
              <a:rPr lang="en-US" sz="5600" b="1" dirty="0">
                <a:solidFill>
                  <a:srgbClr val="FFFFFF"/>
                </a:solidFill>
                <a:latin typeface="Century Gothic" panose="020B0502020202020204" pitchFamily="34" charset="0"/>
              </a:rPr>
              <a:t>Three Zones</a:t>
            </a:r>
          </a:p>
        </p:txBody>
      </p:sp>
    </p:spTree>
    <p:extLst>
      <p:ext uri="{BB962C8B-B14F-4D97-AF65-F5344CB8AC3E}">
        <p14:creationId xmlns:p14="http://schemas.microsoft.com/office/powerpoint/2010/main" val="4003291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228601" y="180550"/>
            <a:ext cx="9753599"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Defensible Space</a:t>
            </a:r>
          </a:p>
        </p:txBody>
      </p:sp>
      <p:sp>
        <p:nvSpPr>
          <p:cNvPr id="30" name="Freeform 2">
            <a:extLst>
              <a:ext uri="{FF2B5EF4-FFF2-40B4-BE49-F238E27FC236}">
                <a16:creationId xmlns:a16="http://schemas.microsoft.com/office/drawing/2014/main" id="{412FF819-4023-474F-C710-82EDD37FC823}"/>
              </a:ext>
            </a:extLst>
          </p:cNvPr>
          <p:cNvSpPr/>
          <p:nvPr/>
        </p:nvSpPr>
        <p:spPr>
          <a:xfrm>
            <a:off x="15586" y="2156093"/>
            <a:ext cx="3728310" cy="3642975"/>
          </a:xfrm>
          <a:custGeom>
            <a:avLst/>
            <a:gdLst/>
            <a:ahLst/>
            <a:cxnLst/>
            <a:rect l="l" t="t" r="r" b="b"/>
            <a:pathLst>
              <a:path w="5465826" h="8229600">
                <a:moveTo>
                  <a:pt x="0" y="0"/>
                </a:moveTo>
                <a:lnTo>
                  <a:pt x="5465826" y="0"/>
                </a:lnTo>
                <a:lnTo>
                  <a:pt x="5465826" y="8229600"/>
                </a:lnTo>
                <a:lnTo>
                  <a:pt x="0" y="8229600"/>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1" name="Freeform 3">
            <a:extLst>
              <a:ext uri="{FF2B5EF4-FFF2-40B4-BE49-F238E27FC236}">
                <a16:creationId xmlns:a16="http://schemas.microsoft.com/office/drawing/2014/main" id="{C2BE09AA-09DA-AA9C-6069-DF8989B721B4}"/>
              </a:ext>
            </a:extLst>
          </p:cNvPr>
          <p:cNvSpPr/>
          <p:nvPr/>
        </p:nvSpPr>
        <p:spPr>
          <a:xfrm>
            <a:off x="15586" y="5947723"/>
            <a:ext cx="3728310" cy="3642975"/>
          </a:xfrm>
          <a:custGeom>
            <a:avLst/>
            <a:gdLst/>
            <a:ahLst/>
            <a:cxnLst/>
            <a:rect l="l" t="t" r="r" b="b"/>
            <a:pathLst>
              <a:path w="11196735" h="8229600">
                <a:moveTo>
                  <a:pt x="0" y="0"/>
                </a:moveTo>
                <a:lnTo>
                  <a:pt x="11196734" y="0"/>
                </a:lnTo>
                <a:lnTo>
                  <a:pt x="11196734" y="8229600"/>
                </a:lnTo>
                <a:lnTo>
                  <a:pt x="0" y="8229600"/>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2" name="Freeform 4">
            <a:extLst>
              <a:ext uri="{FF2B5EF4-FFF2-40B4-BE49-F238E27FC236}">
                <a16:creationId xmlns:a16="http://schemas.microsoft.com/office/drawing/2014/main" id="{278AE45B-5E74-57E9-ADEB-E80FB7AFBF72}"/>
              </a:ext>
            </a:extLst>
          </p:cNvPr>
          <p:cNvSpPr/>
          <p:nvPr/>
        </p:nvSpPr>
        <p:spPr>
          <a:xfrm>
            <a:off x="3832499" y="5947723"/>
            <a:ext cx="4729566" cy="3642975"/>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0BAAF039-3C4F-5C8C-CDDA-666854D42E4B}"/>
              </a:ext>
            </a:extLst>
          </p:cNvPr>
          <p:cNvSpPr/>
          <p:nvPr/>
        </p:nvSpPr>
        <p:spPr>
          <a:xfrm>
            <a:off x="3832498" y="2156093"/>
            <a:ext cx="4729566" cy="3642975"/>
          </a:xfrm>
          <a:custGeom>
            <a:avLst/>
            <a:gdLst/>
            <a:ahLst/>
            <a:cxnLst/>
            <a:rect l="l" t="t" r="r" b="b"/>
            <a:pathLst>
              <a:path w="6093333" h="8229600">
                <a:moveTo>
                  <a:pt x="0" y="0"/>
                </a:moveTo>
                <a:lnTo>
                  <a:pt x="6093332" y="0"/>
                </a:lnTo>
                <a:lnTo>
                  <a:pt x="6093332" y="8229600"/>
                </a:lnTo>
                <a:lnTo>
                  <a:pt x="0" y="8229600"/>
                </a:lnTo>
                <a:lnTo>
                  <a:pt x="0" y="0"/>
                </a:lnTo>
                <a:close/>
              </a:path>
            </a:pathLst>
          </a:custGeom>
          <a:blipFill>
            <a:blip r:embed="rId6">
              <a:extLst>
                <a:ext uri="{28A0092B-C50C-407E-A947-70E740481C1C}">
                  <a14:useLocalDpi xmlns:a14="http://schemas.microsoft.com/office/drawing/2010/main" val="0"/>
                </a:ext>
              </a:extLst>
            </a:blip>
            <a:stretch>
              <a:fillRect/>
            </a:stretch>
          </a:blipFill>
        </p:spPr>
        <p:txBody>
          <a:bodyPr/>
          <a:lstStyle/>
          <a:p>
            <a:endParaRPr lang="en-US"/>
          </a:p>
        </p:txBody>
      </p:sp>
      <p:grpSp>
        <p:nvGrpSpPr>
          <p:cNvPr id="2" name="Group 1">
            <a:extLst>
              <a:ext uri="{FF2B5EF4-FFF2-40B4-BE49-F238E27FC236}">
                <a16:creationId xmlns:a16="http://schemas.microsoft.com/office/drawing/2014/main" id="{C2DF810D-917D-2CE7-7FF8-52A88FE63848}"/>
              </a:ext>
            </a:extLst>
          </p:cNvPr>
          <p:cNvGrpSpPr/>
          <p:nvPr/>
        </p:nvGrpSpPr>
        <p:grpSpPr>
          <a:xfrm>
            <a:off x="8636250" y="3162300"/>
            <a:ext cx="9412340" cy="5569673"/>
            <a:chOff x="8636250" y="3162300"/>
            <a:chExt cx="9412340" cy="5569673"/>
          </a:xfrm>
        </p:grpSpPr>
        <p:sp>
          <p:nvSpPr>
            <p:cNvPr id="29" name="TextBox 28">
              <a:extLst>
                <a:ext uri="{FF2B5EF4-FFF2-40B4-BE49-F238E27FC236}">
                  <a16:creationId xmlns:a16="http://schemas.microsoft.com/office/drawing/2014/main" id="{CA95FD43-9FCF-CC08-EAB2-ACFD1085FAA4}"/>
                </a:ext>
              </a:extLst>
            </p:cNvPr>
            <p:cNvSpPr txBox="1"/>
            <p:nvPr/>
          </p:nvSpPr>
          <p:spPr>
            <a:xfrm>
              <a:off x="8636250" y="3162300"/>
              <a:ext cx="9372524" cy="88742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Remove vines/climbing plants.</a:t>
              </a:r>
            </a:p>
          </p:txBody>
        </p:sp>
        <p:sp>
          <p:nvSpPr>
            <p:cNvPr id="35" name="TextBox 34">
              <a:extLst>
                <a:ext uri="{FF2B5EF4-FFF2-40B4-BE49-F238E27FC236}">
                  <a16:creationId xmlns:a16="http://schemas.microsoft.com/office/drawing/2014/main" id="{58C87865-EF2B-B115-8B75-4607FF092770}"/>
                </a:ext>
              </a:extLst>
            </p:cNvPr>
            <p:cNvSpPr txBox="1"/>
            <p:nvPr/>
          </p:nvSpPr>
          <p:spPr>
            <a:xfrm>
              <a:off x="8636250" y="4196146"/>
              <a:ext cx="9372524" cy="88742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Mow grass to a max. height of 3”.</a:t>
              </a:r>
            </a:p>
          </p:txBody>
        </p:sp>
        <p:sp>
          <p:nvSpPr>
            <p:cNvPr id="36" name="TextBox 35">
              <a:extLst>
                <a:ext uri="{FF2B5EF4-FFF2-40B4-BE49-F238E27FC236}">
                  <a16:creationId xmlns:a16="http://schemas.microsoft.com/office/drawing/2014/main" id="{029E161A-BA1D-9698-5900-5727160B4073}"/>
                </a:ext>
              </a:extLst>
            </p:cNvPr>
            <p:cNvSpPr txBox="1"/>
            <p:nvPr/>
          </p:nvSpPr>
          <p:spPr>
            <a:xfrm>
              <a:off x="8676066" y="5191892"/>
              <a:ext cx="9372524"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Remove leaf litter, dead plant material, and around the property.</a:t>
              </a:r>
            </a:p>
          </p:txBody>
        </p:sp>
        <p:sp>
          <p:nvSpPr>
            <p:cNvPr id="38" name="TextBox 37">
              <a:extLst>
                <a:ext uri="{FF2B5EF4-FFF2-40B4-BE49-F238E27FC236}">
                  <a16:creationId xmlns:a16="http://schemas.microsoft.com/office/drawing/2014/main" id="{18C699EB-84A7-BD2A-5201-2B801F5CDA08}"/>
                </a:ext>
              </a:extLst>
            </p:cNvPr>
            <p:cNvSpPr txBox="1"/>
            <p:nvPr/>
          </p:nvSpPr>
          <p:spPr>
            <a:xfrm>
              <a:off x="8676066" y="7049461"/>
              <a:ext cx="9372524"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Trim trees to keep branches a min. of 10’ from other trees.</a:t>
              </a:r>
            </a:p>
          </p:txBody>
        </p:sp>
      </p:grpSp>
      <p:sp>
        <p:nvSpPr>
          <p:cNvPr id="40" name="TextBox 39">
            <a:extLst>
              <a:ext uri="{FF2B5EF4-FFF2-40B4-BE49-F238E27FC236}">
                <a16:creationId xmlns:a16="http://schemas.microsoft.com/office/drawing/2014/main" id="{C418566F-14C5-1811-4414-BBCB7E4E324D}"/>
              </a:ext>
            </a:extLst>
          </p:cNvPr>
          <p:cNvSpPr txBox="1"/>
          <p:nvPr/>
        </p:nvSpPr>
        <p:spPr>
          <a:xfrm>
            <a:off x="8839200" y="1881763"/>
            <a:ext cx="6913577" cy="1323439"/>
          </a:xfrm>
          <a:prstGeom prst="rect">
            <a:avLst/>
          </a:prstGeom>
          <a:noFill/>
        </p:spPr>
        <p:txBody>
          <a:bodyPr wrap="square" rtlCol="0">
            <a:spAutoFit/>
          </a:bodyPr>
          <a:lstStyle/>
          <a:p>
            <a:r>
              <a:rPr lang="en-US" sz="8000" dirty="0">
                <a:solidFill>
                  <a:srgbClr val="C00000"/>
                </a:solidFill>
                <a:latin typeface="Univers Condensed Light" panose="020B0306020202040204" pitchFamily="34" charset="0"/>
              </a:rPr>
              <a:t>What to Do:</a:t>
            </a:r>
          </a:p>
        </p:txBody>
      </p:sp>
    </p:spTree>
    <p:extLst>
      <p:ext uri="{BB962C8B-B14F-4D97-AF65-F5344CB8AC3E}">
        <p14:creationId xmlns:p14="http://schemas.microsoft.com/office/powerpoint/2010/main" val="273262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65034" y="239333"/>
            <a:ext cx="9753599"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Home Hardening</a:t>
            </a:r>
          </a:p>
        </p:txBody>
      </p:sp>
      <p:sp>
        <p:nvSpPr>
          <p:cNvPr id="29" name="TextBox 28">
            <a:extLst>
              <a:ext uri="{FF2B5EF4-FFF2-40B4-BE49-F238E27FC236}">
                <a16:creationId xmlns:a16="http://schemas.microsoft.com/office/drawing/2014/main" id="{CA95FD43-9FCF-CC08-EAB2-ACFD1085FAA4}"/>
              </a:ext>
            </a:extLst>
          </p:cNvPr>
          <p:cNvSpPr txBox="1"/>
          <p:nvPr/>
        </p:nvSpPr>
        <p:spPr>
          <a:xfrm>
            <a:off x="255571" y="2391998"/>
            <a:ext cx="9372524" cy="88742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ember-resistant vents</a:t>
            </a:r>
          </a:p>
        </p:txBody>
      </p:sp>
      <p:sp>
        <p:nvSpPr>
          <p:cNvPr id="35" name="TextBox 34">
            <a:extLst>
              <a:ext uri="{FF2B5EF4-FFF2-40B4-BE49-F238E27FC236}">
                <a16:creationId xmlns:a16="http://schemas.microsoft.com/office/drawing/2014/main" id="{58C87865-EF2B-B115-8B75-4607FF092770}"/>
              </a:ext>
            </a:extLst>
          </p:cNvPr>
          <p:cNvSpPr txBox="1"/>
          <p:nvPr/>
        </p:nvSpPr>
        <p:spPr>
          <a:xfrm>
            <a:off x="213361" y="3341122"/>
            <a:ext cx="7863839"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multi-pane tempered glass windows</a:t>
            </a:r>
          </a:p>
        </p:txBody>
      </p:sp>
      <p:sp>
        <p:nvSpPr>
          <p:cNvPr id="37" name="TextBox 36">
            <a:extLst>
              <a:ext uri="{FF2B5EF4-FFF2-40B4-BE49-F238E27FC236}">
                <a16:creationId xmlns:a16="http://schemas.microsoft.com/office/drawing/2014/main" id="{D96AF9D0-BEAD-5782-E52E-D4C8EC81405C}"/>
              </a:ext>
            </a:extLst>
          </p:cNvPr>
          <p:cNvSpPr txBox="1"/>
          <p:nvPr/>
        </p:nvSpPr>
        <p:spPr>
          <a:xfrm>
            <a:off x="198121" y="4939835"/>
            <a:ext cx="9372524" cy="88742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well-sealed garage doors</a:t>
            </a:r>
          </a:p>
        </p:txBody>
      </p:sp>
      <p:sp>
        <p:nvSpPr>
          <p:cNvPr id="38" name="TextBox 37">
            <a:extLst>
              <a:ext uri="{FF2B5EF4-FFF2-40B4-BE49-F238E27FC236}">
                <a16:creationId xmlns:a16="http://schemas.microsoft.com/office/drawing/2014/main" id="{18C699EB-84A7-BD2A-5201-2B801F5CDA08}"/>
              </a:ext>
            </a:extLst>
          </p:cNvPr>
          <p:cNvSpPr txBox="1"/>
          <p:nvPr/>
        </p:nvSpPr>
        <p:spPr>
          <a:xfrm>
            <a:off x="213361" y="5993457"/>
            <a:ext cx="8723061"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fire-resistant siding (stucco, brick, or metal)</a:t>
            </a:r>
          </a:p>
        </p:txBody>
      </p:sp>
      <p:sp>
        <p:nvSpPr>
          <p:cNvPr id="14" name="Freeform 2">
            <a:extLst>
              <a:ext uri="{FF2B5EF4-FFF2-40B4-BE49-F238E27FC236}">
                <a16:creationId xmlns:a16="http://schemas.microsoft.com/office/drawing/2014/main" id="{305F513D-4BA8-7A95-E61F-0899CB2B6EAC}"/>
              </a:ext>
            </a:extLst>
          </p:cNvPr>
          <p:cNvSpPr/>
          <p:nvPr/>
        </p:nvSpPr>
        <p:spPr>
          <a:xfrm>
            <a:off x="8936422" y="342900"/>
            <a:ext cx="9372524" cy="9944099"/>
          </a:xfrm>
          <a:custGeom>
            <a:avLst/>
            <a:gdLst/>
            <a:ahLst/>
            <a:cxnLst/>
            <a:rect l="l" t="t" r="r" b="b"/>
            <a:pathLst>
              <a:path w="14393046" h="9595364">
                <a:moveTo>
                  <a:pt x="0" y="0"/>
                </a:moveTo>
                <a:lnTo>
                  <a:pt x="14393047" y="0"/>
                </a:lnTo>
                <a:lnTo>
                  <a:pt x="14393047" y="9595364"/>
                </a:lnTo>
                <a:lnTo>
                  <a:pt x="0" y="9595364"/>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7" name="Freeform 17">
            <a:extLst>
              <a:ext uri="{FF2B5EF4-FFF2-40B4-BE49-F238E27FC236}">
                <a16:creationId xmlns:a16="http://schemas.microsoft.com/office/drawing/2014/main" id="{CB83A20A-F2E6-592C-F75A-A57FCCDCFD99}"/>
              </a:ext>
            </a:extLst>
          </p:cNvPr>
          <p:cNvSpPr/>
          <p:nvPr/>
        </p:nvSpPr>
        <p:spPr>
          <a:xfrm>
            <a:off x="9160106" y="7045058"/>
            <a:ext cx="658527" cy="640417"/>
          </a:xfrm>
          <a:custGeom>
            <a:avLst/>
            <a:gdLst/>
            <a:ahLst/>
            <a:cxnLst/>
            <a:rect l="l" t="t" r="r" b="b"/>
            <a:pathLst>
              <a:path w="658527" h="640417">
                <a:moveTo>
                  <a:pt x="0" y="0"/>
                </a:moveTo>
                <a:lnTo>
                  <a:pt x="658527" y="0"/>
                </a:lnTo>
                <a:lnTo>
                  <a:pt x="658527"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20">
            <a:extLst>
              <a:ext uri="{FF2B5EF4-FFF2-40B4-BE49-F238E27FC236}">
                <a16:creationId xmlns:a16="http://schemas.microsoft.com/office/drawing/2014/main" id="{6174DD11-6F7A-FE2B-FD1C-5CD4E8E3B306}"/>
              </a:ext>
            </a:extLst>
          </p:cNvPr>
          <p:cNvSpPr/>
          <p:nvPr/>
        </p:nvSpPr>
        <p:spPr>
          <a:xfrm>
            <a:off x="11225863" y="6207918"/>
            <a:ext cx="658527" cy="640417"/>
          </a:xfrm>
          <a:custGeom>
            <a:avLst/>
            <a:gdLst/>
            <a:ahLst/>
            <a:cxnLst/>
            <a:rect l="l" t="t" r="r" b="b"/>
            <a:pathLst>
              <a:path w="658527" h="640417">
                <a:moveTo>
                  <a:pt x="0" y="0"/>
                </a:moveTo>
                <a:lnTo>
                  <a:pt x="658527" y="0"/>
                </a:lnTo>
                <a:lnTo>
                  <a:pt x="658527"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21">
            <a:extLst>
              <a:ext uri="{FF2B5EF4-FFF2-40B4-BE49-F238E27FC236}">
                <a16:creationId xmlns:a16="http://schemas.microsoft.com/office/drawing/2014/main" id="{9CC6DD50-5203-5098-4E59-AB20F8F38A21}"/>
              </a:ext>
            </a:extLst>
          </p:cNvPr>
          <p:cNvSpPr/>
          <p:nvPr/>
        </p:nvSpPr>
        <p:spPr>
          <a:xfrm>
            <a:off x="12572645" y="3557958"/>
            <a:ext cx="658527" cy="640417"/>
          </a:xfrm>
          <a:custGeom>
            <a:avLst/>
            <a:gdLst/>
            <a:ahLst/>
            <a:cxnLst/>
            <a:rect l="l" t="t" r="r" b="b"/>
            <a:pathLst>
              <a:path w="658527" h="640417">
                <a:moveTo>
                  <a:pt x="0" y="0"/>
                </a:moveTo>
                <a:lnTo>
                  <a:pt x="658526" y="0"/>
                </a:lnTo>
                <a:lnTo>
                  <a:pt x="658526"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20" name="Freeform 22">
            <a:extLst>
              <a:ext uri="{FF2B5EF4-FFF2-40B4-BE49-F238E27FC236}">
                <a16:creationId xmlns:a16="http://schemas.microsoft.com/office/drawing/2014/main" id="{0443271C-BB50-64B9-FAF1-8A8919A8EE4F}"/>
              </a:ext>
            </a:extLst>
          </p:cNvPr>
          <p:cNvSpPr/>
          <p:nvPr/>
        </p:nvSpPr>
        <p:spPr>
          <a:xfrm>
            <a:off x="16867396" y="6171877"/>
            <a:ext cx="658527" cy="640417"/>
          </a:xfrm>
          <a:custGeom>
            <a:avLst/>
            <a:gdLst/>
            <a:ahLst/>
            <a:cxnLst/>
            <a:rect l="l" t="t" r="r" b="b"/>
            <a:pathLst>
              <a:path w="658527" h="640417">
                <a:moveTo>
                  <a:pt x="0" y="0"/>
                </a:moveTo>
                <a:lnTo>
                  <a:pt x="658527" y="0"/>
                </a:lnTo>
                <a:lnTo>
                  <a:pt x="658527"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3">
            <a:extLst>
              <a:ext uri="{FF2B5EF4-FFF2-40B4-BE49-F238E27FC236}">
                <a16:creationId xmlns:a16="http://schemas.microsoft.com/office/drawing/2014/main" id="{376E4C00-25E6-D041-96AE-3846C351ABA7}"/>
              </a:ext>
            </a:extLst>
          </p:cNvPr>
          <p:cNvSpPr/>
          <p:nvPr/>
        </p:nvSpPr>
        <p:spPr>
          <a:xfrm>
            <a:off x="17629473" y="1657602"/>
            <a:ext cx="658527" cy="640417"/>
          </a:xfrm>
          <a:custGeom>
            <a:avLst/>
            <a:gdLst/>
            <a:ahLst/>
            <a:cxnLst/>
            <a:rect l="l" t="t" r="r" b="b"/>
            <a:pathLst>
              <a:path w="658527" h="640417">
                <a:moveTo>
                  <a:pt x="0" y="0"/>
                </a:moveTo>
                <a:lnTo>
                  <a:pt x="658526" y="0"/>
                </a:lnTo>
                <a:lnTo>
                  <a:pt x="658526"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5">
            <a:extLst>
              <a:ext uri="{FF2B5EF4-FFF2-40B4-BE49-F238E27FC236}">
                <a16:creationId xmlns:a16="http://schemas.microsoft.com/office/drawing/2014/main" id="{4FA9A26F-8D21-2C25-A4AA-14A970F98ED7}"/>
              </a:ext>
            </a:extLst>
          </p:cNvPr>
          <p:cNvSpPr/>
          <p:nvPr/>
        </p:nvSpPr>
        <p:spPr>
          <a:xfrm>
            <a:off x="16057848" y="3020914"/>
            <a:ext cx="658527" cy="640417"/>
          </a:xfrm>
          <a:custGeom>
            <a:avLst/>
            <a:gdLst/>
            <a:ahLst/>
            <a:cxnLst/>
            <a:rect l="l" t="t" r="r" b="b"/>
            <a:pathLst>
              <a:path w="658527" h="640417">
                <a:moveTo>
                  <a:pt x="0" y="0"/>
                </a:moveTo>
                <a:lnTo>
                  <a:pt x="658527" y="0"/>
                </a:lnTo>
                <a:lnTo>
                  <a:pt x="658527"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24" name="Freeform 26">
            <a:extLst>
              <a:ext uri="{FF2B5EF4-FFF2-40B4-BE49-F238E27FC236}">
                <a16:creationId xmlns:a16="http://schemas.microsoft.com/office/drawing/2014/main" id="{2FE7886A-3236-81FC-E834-9945A5C159D4}"/>
              </a:ext>
            </a:extLst>
          </p:cNvPr>
          <p:cNvSpPr/>
          <p:nvPr/>
        </p:nvSpPr>
        <p:spPr>
          <a:xfrm>
            <a:off x="11947804" y="4823291"/>
            <a:ext cx="658527" cy="640417"/>
          </a:xfrm>
          <a:custGeom>
            <a:avLst/>
            <a:gdLst/>
            <a:ahLst/>
            <a:cxnLst/>
            <a:rect l="l" t="t" r="r" b="b"/>
            <a:pathLst>
              <a:path w="658527" h="640417">
                <a:moveTo>
                  <a:pt x="0" y="0"/>
                </a:moveTo>
                <a:lnTo>
                  <a:pt x="658526" y="0"/>
                </a:lnTo>
                <a:lnTo>
                  <a:pt x="658526" y="640417"/>
                </a:lnTo>
                <a:lnTo>
                  <a:pt x="0" y="640417"/>
                </a:lnTo>
                <a:lnTo>
                  <a:pt x="0" y="0"/>
                </a:lnTo>
                <a:close/>
              </a:path>
            </a:pathLst>
          </a:cu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
        <p:nvSpPr>
          <p:cNvPr id="25" name="TextBox 15">
            <a:extLst>
              <a:ext uri="{FF2B5EF4-FFF2-40B4-BE49-F238E27FC236}">
                <a16:creationId xmlns:a16="http://schemas.microsoft.com/office/drawing/2014/main" id="{CF84DD10-289E-8F37-F326-4C9A78A0B4B2}"/>
              </a:ext>
            </a:extLst>
          </p:cNvPr>
          <p:cNvSpPr txBox="1"/>
          <p:nvPr/>
        </p:nvSpPr>
        <p:spPr>
          <a:xfrm>
            <a:off x="228601" y="1562772"/>
            <a:ext cx="8124721" cy="615553"/>
          </a:xfrm>
          <a:prstGeom prst="rect">
            <a:avLst/>
          </a:prstGeom>
        </p:spPr>
        <p:txBody>
          <a:bodyPr wrap="square" lIns="0" tIns="0" rIns="0" bIns="0" rtlCol="0" anchor="t">
            <a:spAutoFit/>
          </a:bodyPr>
          <a:lstStyle/>
          <a:p>
            <a:pPr>
              <a:lnSpc>
                <a:spcPts val="4800"/>
              </a:lnSpc>
              <a:spcBef>
                <a:spcPct val="0"/>
              </a:spcBef>
            </a:pPr>
            <a:r>
              <a:rPr lang="en-US" sz="4800" dirty="0">
                <a:solidFill>
                  <a:srgbClr val="C00000"/>
                </a:solidFill>
                <a:latin typeface="Univers Condensed Light" panose="020B0306020202040204" pitchFamily="34" charset="0"/>
              </a:rPr>
              <a:t>Make your house more fire resistant.</a:t>
            </a:r>
          </a:p>
        </p:txBody>
      </p:sp>
      <p:sp>
        <p:nvSpPr>
          <p:cNvPr id="34" name="Rectangle 33">
            <a:extLst>
              <a:ext uri="{FF2B5EF4-FFF2-40B4-BE49-F238E27FC236}">
                <a16:creationId xmlns:a16="http://schemas.microsoft.com/office/drawing/2014/main" id="{C464C7AD-D2E3-3292-CCD5-9891425C4378}"/>
              </a:ext>
            </a:extLst>
          </p:cNvPr>
          <p:cNvSpPr/>
          <p:nvPr/>
        </p:nvSpPr>
        <p:spPr>
          <a:xfrm>
            <a:off x="-29309" y="7896381"/>
            <a:ext cx="12601953" cy="214114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6" name="TextBox 35">
            <a:extLst>
              <a:ext uri="{FF2B5EF4-FFF2-40B4-BE49-F238E27FC236}">
                <a16:creationId xmlns:a16="http://schemas.microsoft.com/office/drawing/2014/main" id="{029E161A-BA1D-9698-5900-5727160B4073}"/>
              </a:ext>
            </a:extLst>
          </p:cNvPr>
          <p:cNvSpPr txBox="1"/>
          <p:nvPr/>
        </p:nvSpPr>
        <p:spPr>
          <a:xfrm>
            <a:off x="112273" y="8097785"/>
            <a:ext cx="12318787" cy="1682512"/>
          </a:xfrm>
          <a:prstGeom prst="rect">
            <a:avLst/>
          </a:prstGeom>
          <a:noFill/>
        </p:spPr>
        <p:txBody>
          <a:bodyPr wrap="square">
            <a:spAutoFit/>
          </a:bodyPr>
          <a:lstStyle/>
          <a:p>
            <a:pPr>
              <a:lnSpc>
                <a:spcPts val="6200"/>
              </a:lnSpc>
            </a:pPr>
            <a:r>
              <a:rPr lang="en-US" sz="5400" dirty="0">
                <a:solidFill>
                  <a:schemeClr val="bg1"/>
                </a:solidFill>
                <a:latin typeface="Univers Condensed Light" panose="020B0306020202040204" pitchFamily="34" charset="0"/>
              </a:rPr>
              <a:t>First five feet of attached fences should be made of metal or other non-combustible material.</a:t>
            </a:r>
          </a:p>
        </p:txBody>
      </p:sp>
    </p:spTree>
    <p:extLst>
      <p:ext uri="{BB962C8B-B14F-4D97-AF65-F5344CB8AC3E}">
        <p14:creationId xmlns:p14="http://schemas.microsoft.com/office/powerpoint/2010/main" val="2636821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2">
            <a:extLst>
              <a:ext uri="{FF2B5EF4-FFF2-40B4-BE49-F238E27FC236}">
                <a16:creationId xmlns:a16="http://schemas.microsoft.com/office/drawing/2014/main" id="{634E6A9D-6059-9A7A-2989-BE1CEA22C648}"/>
              </a:ext>
            </a:extLst>
          </p:cNvPr>
          <p:cNvSpPr/>
          <p:nvPr/>
        </p:nvSpPr>
        <p:spPr>
          <a:xfrm>
            <a:off x="10888470" y="366023"/>
            <a:ext cx="7406061" cy="9920975"/>
          </a:xfrm>
          <a:custGeom>
            <a:avLst/>
            <a:gdLst/>
            <a:ahLst/>
            <a:cxnLst/>
            <a:rect l="l" t="t" r="r" b="b"/>
            <a:pathLst>
              <a:path w="7990101" h="7650414">
                <a:moveTo>
                  <a:pt x="0" y="0"/>
                </a:moveTo>
                <a:lnTo>
                  <a:pt x="7990101" y="0"/>
                </a:lnTo>
                <a:lnTo>
                  <a:pt x="7990101" y="7650414"/>
                </a:lnTo>
                <a:lnTo>
                  <a:pt x="0" y="7650414"/>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34" name="Rectangle 33">
            <a:extLst>
              <a:ext uri="{FF2B5EF4-FFF2-40B4-BE49-F238E27FC236}">
                <a16:creationId xmlns:a16="http://schemas.microsoft.com/office/drawing/2014/main" id="{C464C7AD-D2E3-3292-CCD5-9891425C4378}"/>
              </a:ext>
            </a:extLst>
          </p:cNvPr>
          <p:cNvSpPr/>
          <p:nvPr/>
        </p:nvSpPr>
        <p:spPr>
          <a:xfrm>
            <a:off x="-19050" y="6181578"/>
            <a:ext cx="12601953" cy="324635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65034" y="239333"/>
            <a:ext cx="9753599"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Create a Plan</a:t>
            </a:r>
          </a:p>
        </p:txBody>
      </p:sp>
      <p:sp>
        <p:nvSpPr>
          <p:cNvPr id="29" name="TextBox 28">
            <a:extLst>
              <a:ext uri="{FF2B5EF4-FFF2-40B4-BE49-F238E27FC236}">
                <a16:creationId xmlns:a16="http://schemas.microsoft.com/office/drawing/2014/main" id="{CA95FD43-9FCF-CC08-EAB2-ACFD1085FAA4}"/>
              </a:ext>
            </a:extLst>
          </p:cNvPr>
          <p:cNvSpPr txBox="1"/>
          <p:nvPr/>
        </p:nvSpPr>
        <p:spPr>
          <a:xfrm>
            <a:off x="65034" y="3218001"/>
            <a:ext cx="10796466" cy="88742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designated emergency meeting location</a:t>
            </a:r>
          </a:p>
        </p:txBody>
      </p:sp>
      <p:sp>
        <p:nvSpPr>
          <p:cNvPr id="37" name="TextBox 36">
            <a:extLst>
              <a:ext uri="{FF2B5EF4-FFF2-40B4-BE49-F238E27FC236}">
                <a16:creationId xmlns:a16="http://schemas.microsoft.com/office/drawing/2014/main" id="{D96AF9D0-BEAD-5782-E52E-D4C8EC81405C}"/>
              </a:ext>
            </a:extLst>
          </p:cNvPr>
          <p:cNvSpPr txBox="1"/>
          <p:nvPr/>
        </p:nvSpPr>
        <p:spPr>
          <a:xfrm>
            <a:off x="65034" y="4279496"/>
            <a:ext cx="9372524"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at least two escape routes from the home and community</a:t>
            </a:r>
          </a:p>
        </p:txBody>
      </p:sp>
      <p:sp>
        <p:nvSpPr>
          <p:cNvPr id="25" name="TextBox 15">
            <a:extLst>
              <a:ext uri="{FF2B5EF4-FFF2-40B4-BE49-F238E27FC236}">
                <a16:creationId xmlns:a16="http://schemas.microsoft.com/office/drawing/2014/main" id="{CF84DD10-289E-8F37-F326-4C9A78A0B4B2}"/>
              </a:ext>
            </a:extLst>
          </p:cNvPr>
          <p:cNvSpPr txBox="1"/>
          <p:nvPr/>
        </p:nvSpPr>
        <p:spPr>
          <a:xfrm>
            <a:off x="228601" y="1562772"/>
            <a:ext cx="9753599" cy="1231106"/>
          </a:xfrm>
          <a:prstGeom prst="rect">
            <a:avLst/>
          </a:prstGeom>
        </p:spPr>
        <p:txBody>
          <a:bodyPr wrap="square" lIns="0" tIns="0" rIns="0" bIns="0" rtlCol="0" anchor="t">
            <a:spAutoFit/>
          </a:bodyPr>
          <a:lstStyle/>
          <a:p>
            <a:pPr>
              <a:lnSpc>
                <a:spcPts val="4800"/>
              </a:lnSpc>
              <a:spcBef>
                <a:spcPct val="0"/>
              </a:spcBef>
            </a:pPr>
            <a:r>
              <a:rPr lang="en-US" sz="4800" dirty="0">
                <a:solidFill>
                  <a:srgbClr val="C00000"/>
                </a:solidFill>
                <a:latin typeface="Univers Condensed Light" panose="020B0306020202040204" pitchFamily="34" charset="0"/>
              </a:rPr>
              <a:t>Each wildfire action plan will be unique to each family, but all plans should cover:</a:t>
            </a:r>
          </a:p>
        </p:txBody>
      </p:sp>
      <p:sp>
        <p:nvSpPr>
          <p:cNvPr id="36" name="TextBox 35">
            <a:extLst>
              <a:ext uri="{FF2B5EF4-FFF2-40B4-BE49-F238E27FC236}">
                <a16:creationId xmlns:a16="http://schemas.microsoft.com/office/drawing/2014/main" id="{029E161A-BA1D-9698-5900-5727160B4073}"/>
              </a:ext>
            </a:extLst>
          </p:cNvPr>
          <p:cNvSpPr txBox="1"/>
          <p:nvPr/>
        </p:nvSpPr>
        <p:spPr>
          <a:xfrm>
            <a:off x="2646780" y="6515100"/>
            <a:ext cx="9963093" cy="2477601"/>
          </a:xfrm>
          <a:prstGeom prst="rect">
            <a:avLst/>
          </a:prstGeom>
          <a:noFill/>
        </p:spPr>
        <p:txBody>
          <a:bodyPr wrap="square">
            <a:spAutoFit/>
          </a:bodyPr>
          <a:lstStyle/>
          <a:p>
            <a:pPr>
              <a:lnSpc>
                <a:spcPts val="6200"/>
              </a:lnSpc>
            </a:pPr>
            <a:r>
              <a:rPr lang="en-US" sz="5400" dirty="0">
                <a:solidFill>
                  <a:schemeClr val="bg1"/>
                </a:solidFill>
                <a:latin typeface="Univers Condensed Light" panose="020B0306020202040204" pitchFamily="34" charset="0"/>
              </a:rPr>
              <a:t>Practice your plan regularly, post it a  safe and accessible place, and make updates as needed.</a:t>
            </a:r>
          </a:p>
        </p:txBody>
      </p:sp>
      <p:sp>
        <p:nvSpPr>
          <p:cNvPr id="7" name="Freeform 20">
            <a:extLst>
              <a:ext uri="{FF2B5EF4-FFF2-40B4-BE49-F238E27FC236}">
                <a16:creationId xmlns:a16="http://schemas.microsoft.com/office/drawing/2014/main" id="{359D6977-FCBC-4325-CCC7-BA4ED4D6EFB7}"/>
              </a:ext>
            </a:extLst>
          </p:cNvPr>
          <p:cNvSpPr/>
          <p:nvPr/>
        </p:nvSpPr>
        <p:spPr>
          <a:xfrm>
            <a:off x="534541" y="6498526"/>
            <a:ext cx="1722020" cy="2494175"/>
          </a:xfrm>
          <a:custGeom>
            <a:avLst/>
            <a:gdLst/>
            <a:ahLst/>
            <a:cxnLst/>
            <a:rect l="l" t="t" r="r" b="b"/>
            <a:pathLst>
              <a:path w="1722020" h="2494175">
                <a:moveTo>
                  <a:pt x="0" y="0"/>
                </a:moveTo>
                <a:lnTo>
                  <a:pt x="1722020" y="0"/>
                </a:lnTo>
                <a:lnTo>
                  <a:pt x="1722020" y="2494175"/>
                </a:lnTo>
                <a:lnTo>
                  <a:pt x="0" y="2494175"/>
                </a:lnTo>
                <a:lnTo>
                  <a:pt x="0" y="0"/>
                </a:lnTo>
                <a:close/>
              </a:path>
            </a:pathLst>
          </a:cu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812718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65034" y="239333"/>
            <a:ext cx="9753599"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Assemble a Kit</a:t>
            </a:r>
          </a:p>
        </p:txBody>
      </p:sp>
      <p:sp>
        <p:nvSpPr>
          <p:cNvPr id="29" name="TextBox 28">
            <a:extLst>
              <a:ext uri="{FF2B5EF4-FFF2-40B4-BE49-F238E27FC236}">
                <a16:creationId xmlns:a16="http://schemas.microsoft.com/office/drawing/2014/main" id="{CA95FD43-9FCF-CC08-EAB2-ACFD1085FAA4}"/>
              </a:ext>
            </a:extLst>
          </p:cNvPr>
          <p:cNvSpPr txBox="1"/>
          <p:nvPr/>
        </p:nvSpPr>
        <p:spPr>
          <a:xfrm>
            <a:off x="7965907" y="2166276"/>
            <a:ext cx="10383956" cy="8043228"/>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clothing and footwear</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chargers and batteries</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prescriptions and eyeglasses</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first-aid kit and hygiene products</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cash and credit cards</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pet food</a:t>
            </a:r>
          </a:p>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important documents (vehicle insurance and pink slip, tax documents, birth and marriage certificates, and passports)</a:t>
            </a:r>
          </a:p>
        </p:txBody>
      </p:sp>
      <p:sp>
        <p:nvSpPr>
          <p:cNvPr id="25" name="TextBox 15">
            <a:extLst>
              <a:ext uri="{FF2B5EF4-FFF2-40B4-BE49-F238E27FC236}">
                <a16:creationId xmlns:a16="http://schemas.microsoft.com/office/drawing/2014/main" id="{CF84DD10-289E-8F37-F326-4C9A78A0B4B2}"/>
              </a:ext>
            </a:extLst>
          </p:cNvPr>
          <p:cNvSpPr txBox="1"/>
          <p:nvPr/>
        </p:nvSpPr>
        <p:spPr>
          <a:xfrm>
            <a:off x="8657405" y="570999"/>
            <a:ext cx="9264399" cy="1231106"/>
          </a:xfrm>
          <a:prstGeom prst="rect">
            <a:avLst/>
          </a:prstGeom>
        </p:spPr>
        <p:txBody>
          <a:bodyPr wrap="square" lIns="0" tIns="0" rIns="0" bIns="0" rtlCol="0" anchor="t">
            <a:spAutoFit/>
          </a:bodyPr>
          <a:lstStyle/>
          <a:p>
            <a:pPr>
              <a:lnSpc>
                <a:spcPts val="4800"/>
              </a:lnSpc>
              <a:spcBef>
                <a:spcPct val="0"/>
              </a:spcBef>
            </a:pPr>
            <a:r>
              <a:rPr lang="en-US" sz="4800" dirty="0">
                <a:solidFill>
                  <a:srgbClr val="C00000"/>
                </a:solidFill>
                <a:latin typeface="Univers Condensed Light" panose="020B0306020202040204" pitchFamily="34" charset="0"/>
              </a:rPr>
              <a:t>Have 72-hours worth of items for each family member, tailored to their needs.</a:t>
            </a:r>
          </a:p>
        </p:txBody>
      </p:sp>
      <p:grpSp>
        <p:nvGrpSpPr>
          <p:cNvPr id="57" name="Group 56">
            <a:extLst>
              <a:ext uri="{FF2B5EF4-FFF2-40B4-BE49-F238E27FC236}">
                <a16:creationId xmlns:a16="http://schemas.microsoft.com/office/drawing/2014/main" id="{87AB16D4-8D2A-AD32-5688-C6D7BC42D1DF}"/>
              </a:ext>
            </a:extLst>
          </p:cNvPr>
          <p:cNvGrpSpPr/>
          <p:nvPr/>
        </p:nvGrpSpPr>
        <p:grpSpPr>
          <a:xfrm>
            <a:off x="4840322" y="7040735"/>
            <a:ext cx="2286000" cy="2266468"/>
            <a:chOff x="4724016" y="2356420"/>
            <a:chExt cx="2286000" cy="2266468"/>
          </a:xfrm>
        </p:grpSpPr>
        <p:sp>
          <p:nvSpPr>
            <p:cNvPr id="41" name="Rectangle 40">
              <a:extLst>
                <a:ext uri="{FF2B5EF4-FFF2-40B4-BE49-F238E27FC236}">
                  <a16:creationId xmlns:a16="http://schemas.microsoft.com/office/drawing/2014/main" id="{05038FC2-03DD-6873-6F3C-0FC98DEADF35}"/>
                </a:ext>
              </a:extLst>
            </p:cNvPr>
            <p:cNvSpPr/>
            <p:nvPr/>
          </p:nvSpPr>
          <p:spPr>
            <a:xfrm>
              <a:off x="4724016" y="2356420"/>
              <a:ext cx="2286000" cy="2266468"/>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0" name="Freeform 12">
              <a:extLst>
                <a:ext uri="{FF2B5EF4-FFF2-40B4-BE49-F238E27FC236}">
                  <a16:creationId xmlns:a16="http://schemas.microsoft.com/office/drawing/2014/main" id="{4124644A-ECCE-5F9F-4AD9-F4D253BE2641}"/>
                </a:ext>
              </a:extLst>
            </p:cNvPr>
            <p:cNvSpPr/>
            <p:nvPr/>
          </p:nvSpPr>
          <p:spPr>
            <a:xfrm>
              <a:off x="5045218" y="2647350"/>
              <a:ext cx="1591545" cy="1704139"/>
            </a:xfrm>
            <a:custGeom>
              <a:avLst/>
              <a:gdLst/>
              <a:ahLst/>
              <a:cxnLst/>
              <a:rect l="l" t="t" r="r" b="b"/>
              <a:pathLst>
                <a:path w="2244426" h="2216371">
                  <a:moveTo>
                    <a:pt x="0" y="0"/>
                  </a:moveTo>
                  <a:lnTo>
                    <a:pt x="2244426" y="0"/>
                  </a:lnTo>
                  <a:lnTo>
                    <a:pt x="2244426" y="2216371"/>
                  </a:lnTo>
                  <a:lnTo>
                    <a:pt x="0" y="2216371"/>
                  </a:lnTo>
                  <a:lnTo>
                    <a:pt x="0" y="0"/>
                  </a:lnTo>
                  <a:close/>
                </a:path>
              </a:pathLst>
            </a:custGeom>
            <a: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62" name="Group 61">
            <a:extLst>
              <a:ext uri="{FF2B5EF4-FFF2-40B4-BE49-F238E27FC236}">
                <a16:creationId xmlns:a16="http://schemas.microsoft.com/office/drawing/2014/main" id="{744D54C0-492C-EF4E-CEDB-F7AC3D0B423E}"/>
              </a:ext>
            </a:extLst>
          </p:cNvPr>
          <p:cNvGrpSpPr/>
          <p:nvPr/>
        </p:nvGrpSpPr>
        <p:grpSpPr>
          <a:xfrm>
            <a:off x="189560" y="2349876"/>
            <a:ext cx="2286000" cy="2286000"/>
            <a:chOff x="96803" y="2324100"/>
            <a:chExt cx="2286000" cy="2286000"/>
          </a:xfrm>
        </p:grpSpPr>
        <p:sp>
          <p:nvSpPr>
            <p:cNvPr id="26" name="Rectangle 25">
              <a:extLst>
                <a:ext uri="{FF2B5EF4-FFF2-40B4-BE49-F238E27FC236}">
                  <a16:creationId xmlns:a16="http://schemas.microsoft.com/office/drawing/2014/main" id="{800194F5-6B02-79B4-60AE-54F0F1AF9CDA}"/>
                </a:ext>
              </a:extLst>
            </p:cNvPr>
            <p:cNvSpPr/>
            <p:nvPr/>
          </p:nvSpPr>
          <p:spPr>
            <a:xfrm>
              <a:off x="96803" y="2324100"/>
              <a:ext cx="2286000" cy="228600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7" name="Freeform 9">
              <a:extLst>
                <a:ext uri="{FF2B5EF4-FFF2-40B4-BE49-F238E27FC236}">
                  <a16:creationId xmlns:a16="http://schemas.microsoft.com/office/drawing/2014/main" id="{A7BAE072-E0DD-8ACF-B53B-815F70BB1556}"/>
                </a:ext>
              </a:extLst>
            </p:cNvPr>
            <p:cNvSpPr/>
            <p:nvPr/>
          </p:nvSpPr>
          <p:spPr>
            <a:xfrm>
              <a:off x="129079" y="2500589"/>
              <a:ext cx="1419508" cy="1385929"/>
            </a:xfrm>
            <a:custGeom>
              <a:avLst/>
              <a:gdLst/>
              <a:ahLst/>
              <a:cxnLst/>
              <a:rect l="l" t="t" r="r" b="b"/>
              <a:pathLst>
                <a:path w="1386353" h="1711547">
                  <a:moveTo>
                    <a:pt x="0" y="0"/>
                  </a:moveTo>
                  <a:lnTo>
                    <a:pt x="1386354" y="0"/>
                  </a:lnTo>
                  <a:lnTo>
                    <a:pt x="1386354" y="1711547"/>
                  </a:lnTo>
                  <a:lnTo>
                    <a:pt x="0" y="1711547"/>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14">
              <a:extLst>
                <a:ext uri="{FF2B5EF4-FFF2-40B4-BE49-F238E27FC236}">
                  <a16:creationId xmlns:a16="http://schemas.microsoft.com/office/drawing/2014/main" id="{D9B6E12F-391D-C2DE-3621-6B99737D4A5E}"/>
                </a:ext>
              </a:extLst>
            </p:cNvPr>
            <p:cNvSpPr/>
            <p:nvPr/>
          </p:nvSpPr>
          <p:spPr>
            <a:xfrm>
              <a:off x="1191469" y="3919142"/>
              <a:ext cx="1002835" cy="653177"/>
            </a:xfrm>
            <a:custGeom>
              <a:avLst/>
              <a:gdLst/>
              <a:ahLst/>
              <a:cxnLst/>
              <a:rect l="l" t="t" r="r" b="b"/>
              <a:pathLst>
                <a:path w="1809403" h="1117307">
                  <a:moveTo>
                    <a:pt x="0" y="0"/>
                  </a:moveTo>
                  <a:lnTo>
                    <a:pt x="1809404" y="0"/>
                  </a:lnTo>
                  <a:lnTo>
                    <a:pt x="1809404" y="1117307"/>
                  </a:lnTo>
                  <a:lnTo>
                    <a:pt x="0" y="1117307"/>
                  </a:lnTo>
                  <a:lnTo>
                    <a:pt x="0" y="0"/>
                  </a:lnTo>
                  <a:close/>
                </a:path>
              </a:pathLst>
            </a:cu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txBody>
            <a:bodyPr/>
            <a:lstStyle/>
            <a:p>
              <a:endParaRPr lang="en-US" dirty="0"/>
            </a:p>
          </p:txBody>
        </p:sp>
      </p:grpSp>
      <p:grpSp>
        <p:nvGrpSpPr>
          <p:cNvPr id="60" name="Group 59">
            <a:extLst>
              <a:ext uri="{FF2B5EF4-FFF2-40B4-BE49-F238E27FC236}">
                <a16:creationId xmlns:a16="http://schemas.microsoft.com/office/drawing/2014/main" id="{A7A25C8F-B00D-42CC-3014-2F6DF00149B7}"/>
              </a:ext>
            </a:extLst>
          </p:cNvPr>
          <p:cNvGrpSpPr/>
          <p:nvPr/>
        </p:nvGrpSpPr>
        <p:grpSpPr>
          <a:xfrm>
            <a:off x="4815148" y="2306680"/>
            <a:ext cx="2268896" cy="2286000"/>
            <a:chOff x="2414571" y="4686300"/>
            <a:chExt cx="2286000" cy="2286000"/>
          </a:xfrm>
        </p:grpSpPr>
        <p:sp>
          <p:nvSpPr>
            <p:cNvPr id="39" name="Rectangle 38">
              <a:extLst>
                <a:ext uri="{FF2B5EF4-FFF2-40B4-BE49-F238E27FC236}">
                  <a16:creationId xmlns:a16="http://schemas.microsoft.com/office/drawing/2014/main" id="{A414004E-C2E6-4D23-034F-A650FBFF7038}"/>
                </a:ext>
              </a:extLst>
            </p:cNvPr>
            <p:cNvSpPr/>
            <p:nvPr/>
          </p:nvSpPr>
          <p:spPr>
            <a:xfrm>
              <a:off x="2414571" y="4686300"/>
              <a:ext cx="2286000" cy="228600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5" name="Freeform 7">
              <a:extLst>
                <a:ext uri="{FF2B5EF4-FFF2-40B4-BE49-F238E27FC236}">
                  <a16:creationId xmlns:a16="http://schemas.microsoft.com/office/drawing/2014/main" id="{997BD151-FF66-B3B9-C88F-0FADC9E5F0AF}"/>
                </a:ext>
              </a:extLst>
            </p:cNvPr>
            <p:cNvSpPr/>
            <p:nvPr/>
          </p:nvSpPr>
          <p:spPr>
            <a:xfrm>
              <a:off x="2621486" y="5025566"/>
              <a:ext cx="1276188" cy="1143903"/>
            </a:xfrm>
            <a:custGeom>
              <a:avLst/>
              <a:gdLst/>
              <a:ahLst/>
              <a:cxnLst/>
              <a:rect l="l" t="t" r="r" b="b"/>
              <a:pathLst>
                <a:path w="1401251" h="1401251">
                  <a:moveTo>
                    <a:pt x="0" y="0"/>
                  </a:moveTo>
                  <a:lnTo>
                    <a:pt x="1401250" y="0"/>
                  </a:lnTo>
                  <a:lnTo>
                    <a:pt x="1401250" y="1401250"/>
                  </a:lnTo>
                  <a:lnTo>
                    <a:pt x="0" y="1401250"/>
                  </a:lnTo>
                  <a:lnTo>
                    <a:pt x="0" y="0"/>
                  </a:lnTo>
                  <a:close/>
                </a:path>
              </a:pathLst>
            </a:cu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15">
              <a:extLst>
                <a:ext uri="{FF2B5EF4-FFF2-40B4-BE49-F238E27FC236}">
                  <a16:creationId xmlns:a16="http://schemas.microsoft.com/office/drawing/2014/main" id="{CE86D350-9241-CC43-894D-083E1ECA80FD}"/>
                </a:ext>
              </a:extLst>
            </p:cNvPr>
            <p:cNvSpPr/>
            <p:nvPr/>
          </p:nvSpPr>
          <p:spPr>
            <a:xfrm>
              <a:off x="3252762" y="6219900"/>
              <a:ext cx="1276188" cy="638019"/>
            </a:xfrm>
            <a:custGeom>
              <a:avLst/>
              <a:gdLst/>
              <a:ahLst/>
              <a:cxnLst/>
              <a:rect l="l" t="t" r="r" b="b"/>
              <a:pathLst>
                <a:path w="3155661" h="1274098">
                  <a:moveTo>
                    <a:pt x="0" y="0"/>
                  </a:moveTo>
                  <a:lnTo>
                    <a:pt x="3155661" y="0"/>
                  </a:lnTo>
                  <a:lnTo>
                    <a:pt x="3155661" y="1274098"/>
                  </a:lnTo>
                  <a:lnTo>
                    <a:pt x="0" y="1274098"/>
                  </a:lnTo>
                  <a:lnTo>
                    <a:pt x="0" y="0"/>
                  </a:lnTo>
                  <a:close/>
                </a:path>
              </a:pathLst>
            </a:custGeom>
            <a: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p:spPr>
          <p:txBody>
            <a:bodyPr/>
            <a:lstStyle/>
            <a:p>
              <a:endParaRPr lang="en-US"/>
            </a:p>
          </p:txBody>
        </p:sp>
      </p:grpSp>
      <p:grpSp>
        <p:nvGrpSpPr>
          <p:cNvPr id="59" name="Group 58">
            <a:extLst>
              <a:ext uri="{FF2B5EF4-FFF2-40B4-BE49-F238E27FC236}">
                <a16:creationId xmlns:a16="http://schemas.microsoft.com/office/drawing/2014/main" id="{2633644D-E2D7-FEBE-5FFB-D9B2C3B5ACA5}"/>
              </a:ext>
            </a:extLst>
          </p:cNvPr>
          <p:cNvGrpSpPr/>
          <p:nvPr/>
        </p:nvGrpSpPr>
        <p:grpSpPr>
          <a:xfrm>
            <a:off x="187006" y="4681200"/>
            <a:ext cx="2267548" cy="2286000"/>
            <a:chOff x="21590" y="4672270"/>
            <a:chExt cx="2285999" cy="2286000"/>
          </a:xfrm>
        </p:grpSpPr>
        <p:sp>
          <p:nvSpPr>
            <p:cNvPr id="38" name="Rectangle 37">
              <a:extLst>
                <a:ext uri="{FF2B5EF4-FFF2-40B4-BE49-F238E27FC236}">
                  <a16:creationId xmlns:a16="http://schemas.microsoft.com/office/drawing/2014/main" id="{B77FCF2E-FDDE-D05F-5042-884A868CC63D}"/>
                </a:ext>
              </a:extLst>
            </p:cNvPr>
            <p:cNvSpPr/>
            <p:nvPr/>
          </p:nvSpPr>
          <p:spPr>
            <a:xfrm>
              <a:off x="21590" y="4672270"/>
              <a:ext cx="2285999" cy="2286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4" name="Freeform 16">
              <a:extLst>
                <a:ext uri="{FF2B5EF4-FFF2-40B4-BE49-F238E27FC236}">
                  <a16:creationId xmlns:a16="http://schemas.microsoft.com/office/drawing/2014/main" id="{5564E1D9-C64D-CF61-1323-5365FCA800AA}"/>
                </a:ext>
              </a:extLst>
            </p:cNvPr>
            <p:cNvSpPr/>
            <p:nvPr/>
          </p:nvSpPr>
          <p:spPr>
            <a:xfrm>
              <a:off x="350959" y="5168121"/>
              <a:ext cx="1730563" cy="1474445"/>
            </a:xfrm>
            <a:custGeom>
              <a:avLst/>
              <a:gdLst/>
              <a:ahLst/>
              <a:cxnLst/>
              <a:rect l="l" t="t" r="r" b="b"/>
              <a:pathLst>
                <a:path w="1873087" h="1547638">
                  <a:moveTo>
                    <a:pt x="0" y="0"/>
                  </a:moveTo>
                  <a:lnTo>
                    <a:pt x="1873086" y="0"/>
                  </a:lnTo>
                  <a:lnTo>
                    <a:pt x="1873086" y="1547638"/>
                  </a:lnTo>
                  <a:lnTo>
                    <a:pt x="0" y="1547638"/>
                  </a:lnTo>
                  <a:lnTo>
                    <a:pt x="0" y="0"/>
                  </a:lnTo>
                  <a:close/>
                </a:path>
              </a:pathLst>
            </a:custGeom>
            <a: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58" name="Group 57">
            <a:extLst>
              <a:ext uri="{FF2B5EF4-FFF2-40B4-BE49-F238E27FC236}">
                <a16:creationId xmlns:a16="http://schemas.microsoft.com/office/drawing/2014/main" id="{BF938600-6261-253A-C53F-6462EA02423A}"/>
              </a:ext>
            </a:extLst>
          </p:cNvPr>
          <p:cNvGrpSpPr/>
          <p:nvPr/>
        </p:nvGrpSpPr>
        <p:grpSpPr>
          <a:xfrm>
            <a:off x="4845876" y="4681869"/>
            <a:ext cx="2268896" cy="2286000"/>
            <a:chOff x="4707764" y="4686972"/>
            <a:chExt cx="2302252" cy="2286000"/>
          </a:xfrm>
        </p:grpSpPr>
        <p:sp>
          <p:nvSpPr>
            <p:cNvPr id="46" name="Rectangle 45">
              <a:extLst>
                <a:ext uri="{FF2B5EF4-FFF2-40B4-BE49-F238E27FC236}">
                  <a16:creationId xmlns:a16="http://schemas.microsoft.com/office/drawing/2014/main" id="{D8ACA2E5-D0AB-82CA-BC38-CE0C3051074A}"/>
                </a:ext>
              </a:extLst>
            </p:cNvPr>
            <p:cNvSpPr/>
            <p:nvPr/>
          </p:nvSpPr>
          <p:spPr>
            <a:xfrm>
              <a:off x="4707764" y="4686972"/>
              <a:ext cx="2302252" cy="2286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47" name="Freeform 17">
              <a:extLst>
                <a:ext uri="{FF2B5EF4-FFF2-40B4-BE49-F238E27FC236}">
                  <a16:creationId xmlns:a16="http://schemas.microsoft.com/office/drawing/2014/main" id="{67646D78-7EA2-0823-BBBF-1466B48184E7}"/>
                </a:ext>
              </a:extLst>
            </p:cNvPr>
            <p:cNvSpPr/>
            <p:nvPr/>
          </p:nvSpPr>
          <p:spPr>
            <a:xfrm>
              <a:off x="5164724" y="5066772"/>
              <a:ext cx="1351412" cy="1404169"/>
            </a:xfrm>
            <a:custGeom>
              <a:avLst/>
              <a:gdLst/>
              <a:ahLst/>
              <a:cxnLst/>
              <a:rect l="l" t="t" r="r" b="b"/>
              <a:pathLst>
                <a:path w="1872193" h="1738800">
                  <a:moveTo>
                    <a:pt x="0" y="0"/>
                  </a:moveTo>
                  <a:lnTo>
                    <a:pt x="1872194" y="0"/>
                  </a:lnTo>
                  <a:lnTo>
                    <a:pt x="1872194" y="1738800"/>
                  </a:lnTo>
                  <a:lnTo>
                    <a:pt x="0" y="1738800"/>
                  </a:lnTo>
                  <a:lnTo>
                    <a:pt x="0" y="0"/>
                  </a:lnTo>
                  <a:close/>
                </a:path>
              </a:pathLst>
            </a:custGeom>
            <a: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56" name="Group 55">
            <a:extLst>
              <a:ext uri="{FF2B5EF4-FFF2-40B4-BE49-F238E27FC236}">
                <a16:creationId xmlns:a16="http://schemas.microsoft.com/office/drawing/2014/main" id="{B39EE31E-D976-4C2D-66D9-1A2934B348CE}"/>
              </a:ext>
            </a:extLst>
          </p:cNvPr>
          <p:cNvGrpSpPr/>
          <p:nvPr/>
        </p:nvGrpSpPr>
        <p:grpSpPr>
          <a:xfrm>
            <a:off x="168553" y="7017199"/>
            <a:ext cx="2286000" cy="2286000"/>
            <a:chOff x="8254752" y="4698783"/>
            <a:chExt cx="2286000" cy="2286000"/>
          </a:xfrm>
        </p:grpSpPr>
        <p:sp>
          <p:nvSpPr>
            <p:cNvPr id="33" name="Rectangle 32">
              <a:extLst>
                <a:ext uri="{FF2B5EF4-FFF2-40B4-BE49-F238E27FC236}">
                  <a16:creationId xmlns:a16="http://schemas.microsoft.com/office/drawing/2014/main" id="{C3B62F6D-426B-BC89-BF13-F371CD3CEFB1}"/>
                </a:ext>
              </a:extLst>
            </p:cNvPr>
            <p:cNvSpPr/>
            <p:nvPr/>
          </p:nvSpPr>
          <p:spPr>
            <a:xfrm>
              <a:off x="8254752" y="4698783"/>
              <a:ext cx="2286000" cy="228600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4" name="Freeform 6">
              <a:extLst>
                <a:ext uri="{FF2B5EF4-FFF2-40B4-BE49-F238E27FC236}">
                  <a16:creationId xmlns:a16="http://schemas.microsoft.com/office/drawing/2014/main" id="{CBD2C18C-B258-07AA-53AA-CBC80489886F}"/>
                </a:ext>
              </a:extLst>
            </p:cNvPr>
            <p:cNvSpPr/>
            <p:nvPr/>
          </p:nvSpPr>
          <p:spPr>
            <a:xfrm>
              <a:off x="8688298" y="5149922"/>
              <a:ext cx="1401251" cy="1401251"/>
            </a:xfrm>
            <a:custGeom>
              <a:avLst/>
              <a:gdLst/>
              <a:ahLst/>
              <a:cxnLst/>
              <a:rect l="l" t="t" r="r" b="b"/>
              <a:pathLst>
                <a:path w="1401251" h="1401251">
                  <a:moveTo>
                    <a:pt x="0" y="0"/>
                  </a:moveTo>
                  <a:lnTo>
                    <a:pt x="1401251" y="0"/>
                  </a:lnTo>
                  <a:lnTo>
                    <a:pt x="1401251" y="1401250"/>
                  </a:lnTo>
                  <a:lnTo>
                    <a:pt x="0" y="1401250"/>
                  </a:lnTo>
                  <a:lnTo>
                    <a:pt x="0" y="0"/>
                  </a:lnTo>
                  <a:close/>
                </a:path>
              </a:pathLst>
            </a:custGeom>
            <a: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65" name="Group 64">
            <a:extLst>
              <a:ext uri="{FF2B5EF4-FFF2-40B4-BE49-F238E27FC236}">
                <a16:creationId xmlns:a16="http://schemas.microsoft.com/office/drawing/2014/main" id="{59A8EA58-E975-F0C3-E2BB-047D2C9B0851}"/>
              </a:ext>
            </a:extLst>
          </p:cNvPr>
          <p:cNvGrpSpPr/>
          <p:nvPr/>
        </p:nvGrpSpPr>
        <p:grpSpPr>
          <a:xfrm>
            <a:off x="2496833" y="4670649"/>
            <a:ext cx="2286000" cy="2286000"/>
            <a:chOff x="10287408" y="11239500"/>
            <a:chExt cx="2286000" cy="2286000"/>
          </a:xfrm>
        </p:grpSpPr>
        <p:sp>
          <p:nvSpPr>
            <p:cNvPr id="45" name="Rectangle 44">
              <a:extLst>
                <a:ext uri="{FF2B5EF4-FFF2-40B4-BE49-F238E27FC236}">
                  <a16:creationId xmlns:a16="http://schemas.microsoft.com/office/drawing/2014/main" id="{415C9E84-CF60-33D4-6DD3-BA041DC33DCF}"/>
                </a:ext>
              </a:extLst>
            </p:cNvPr>
            <p:cNvSpPr/>
            <p:nvPr/>
          </p:nvSpPr>
          <p:spPr>
            <a:xfrm>
              <a:off x="10287408" y="11239500"/>
              <a:ext cx="2286000" cy="2286000"/>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6" name="Freeform 8">
              <a:extLst>
                <a:ext uri="{FF2B5EF4-FFF2-40B4-BE49-F238E27FC236}">
                  <a16:creationId xmlns:a16="http://schemas.microsoft.com/office/drawing/2014/main" id="{CF0D7C5F-B214-4C7B-C896-0851140AE71B}"/>
                </a:ext>
              </a:extLst>
            </p:cNvPr>
            <p:cNvSpPr/>
            <p:nvPr/>
          </p:nvSpPr>
          <p:spPr>
            <a:xfrm>
              <a:off x="10651416" y="11813168"/>
              <a:ext cx="1557984" cy="1278647"/>
            </a:xfrm>
            <a:custGeom>
              <a:avLst/>
              <a:gdLst/>
              <a:ahLst/>
              <a:cxnLst/>
              <a:rect l="l" t="t" r="r" b="b"/>
              <a:pathLst>
                <a:path w="1388105" h="1136511">
                  <a:moveTo>
                    <a:pt x="0" y="0"/>
                  </a:moveTo>
                  <a:lnTo>
                    <a:pt x="1388105" y="0"/>
                  </a:lnTo>
                  <a:lnTo>
                    <a:pt x="1388105" y="1136511"/>
                  </a:lnTo>
                  <a:lnTo>
                    <a:pt x="0" y="1136511"/>
                  </a:lnTo>
                  <a:lnTo>
                    <a:pt x="0" y="0"/>
                  </a:lnTo>
                  <a:close/>
                </a:path>
              </a:pathLst>
            </a:custGeom>
            <a: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40" name="Rectangle 39">
            <a:extLst>
              <a:ext uri="{FF2B5EF4-FFF2-40B4-BE49-F238E27FC236}">
                <a16:creationId xmlns:a16="http://schemas.microsoft.com/office/drawing/2014/main" id="{CE11C159-25C4-CCCF-46E5-349A1D520349}"/>
              </a:ext>
            </a:extLst>
          </p:cNvPr>
          <p:cNvSpPr/>
          <p:nvPr/>
        </p:nvSpPr>
        <p:spPr>
          <a:xfrm>
            <a:off x="2493802" y="7017198"/>
            <a:ext cx="2286000" cy="2286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8" name="Freeform 10">
            <a:extLst>
              <a:ext uri="{FF2B5EF4-FFF2-40B4-BE49-F238E27FC236}">
                <a16:creationId xmlns:a16="http://schemas.microsoft.com/office/drawing/2014/main" id="{E1E894DC-36DB-61B0-034C-6DEB22E778B5}"/>
              </a:ext>
            </a:extLst>
          </p:cNvPr>
          <p:cNvSpPr/>
          <p:nvPr/>
        </p:nvSpPr>
        <p:spPr>
          <a:xfrm>
            <a:off x="4092029" y="7387974"/>
            <a:ext cx="515584" cy="1122225"/>
          </a:xfrm>
          <a:custGeom>
            <a:avLst/>
            <a:gdLst/>
            <a:ahLst/>
            <a:cxnLst/>
            <a:rect l="l" t="t" r="r" b="b"/>
            <a:pathLst>
              <a:path w="661751" h="1534496">
                <a:moveTo>
                  <a:pt x="0" y="0"/>
                </a:moveTo>
                <a:lnTo>
                  <a:pt x="661751" y="0"/>
                </a:lnTo>
                <a:lnTo>
                  <a:pt x="661751" y="1534496"/>
                </a:lnTo>
                <a:lnTo>
                  <a:pt x="0" y="1534496"/>
                </a:lnTo>
                <a:lnTo>
                  <a:pt x="0" y="0"/>
                </a:lnTo>
                <a:close/>
              </a:path>
            </a:pathLst>
          </a:custGeom>
          <a: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a:blipFill>
        </p:spPr>
        <p:txBody>
          <a:bodyPr/>
          <a:lstStyle/>
          <a:p>
            <a:endParaRPr lang="en-US"/>
          </a:p>
        </p:txBody>
      </p:sp>
      <p:sp>
        <p:nvSpPr>
          <p:cNvPr id="21" name="Freeform 13">
            <a:extLst>
              <a:ext uri="{FF2B5EF4-FFF2-40B4-BE49-F238E27FC236}">
                <a16:creationId xmlns:a16="http://schemas.microsoft.com/office/drawing/2014/main" id="{C3CCA46A-8052-BBD9-CC1F-1D08E2C0A207}"/>
              </a:ext>
            </a:extLst>
          </p:cNvPr>
          <p:cNvSpPr/>
          <p:nvPr/>
        </p:nvSpPr>
        <p:spPr>
          <a:xfrm>
            <a:off x="2698472" y="7558219"/>
            <a:ext cx="1221369" cy="1551843"/>
          </a:xfrm>
          <a:custGeom>
            <a:avLst/>
            <a:gdLst/>
            <a:ahLst/>
            <a:cxnLst/>
            <a:rect l="l" t="t" r="r" b="b"/>
            <a:pathLst>
              <a:path w="1371474" h="1401251">
                <a:moveTo>
                  <a:pt x="0" y="0"/>
                </a:moveTo>
                <a:lnTo>
                  <a:pt x="1371474" y="0"/>
                </a:lnTo>
                <a:lnTo>
                  <a:pt x="1371474" y="1401250"/>
                </a:lnTo>
                <a:lnTo>
                  <a:pt x="0" y="1401250"/>
                </a:lnTo>
                <a:lnTo>
                  <a:pt x="0" y="0"/>
                </a:lnTo>
                <a:close/>
              </a:path>
            </a:pathLst>
          </a:custGeom>
          <a: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a:blipFill>
        </p:spPr>
        <p:txBody>
          <a:bodyPr/>
          <a:lstStyle/>
          <a:p>
            <a:endParaRPr lang="en-US"/>
          </a:p>
        </p:txBody>
      </p:sp>
      <p:sp>
        <p:nvSpPr>
          <p:cNvPr id="32" name="Rectangle 31">
            <a:extLst>
              <a:ext uri="{FF2B5EF4-FFF2-40B4-BE49-F238E27FC236}">
                <a16:creationId xmlns:a16="http://schemas.microsoft.com/office/drawing/2014/main" id="{355B1DE2-D324-F1F1-8B5F-4C77900D793E}"/>
              </a:ext>
            </a:extLst>
          </p:cNvPr>
          <p:cNvSpPr/>
          <p:nvPr/>
        </p:nvSpPr>
        <p:spPr>
          <a:xfrm>
            <a:off x="2514600" y="2324100"/>
            <a:ext cx="2244404" cy="22860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52" name="Freeform 22">
            <a:extLst>
              <a:ext uri="{FF2B5EF4-FFF2-40B4-BE49-F238E27FC236}">
                <a16:creationId xmlns:a16="http://schemas.microsoft.com/office/drawing/2014/main" id="{7DBFE509-481F-48D5-150B-88454FC8296E}"/>
              </a:ext>
            </a:extLst>
          </p:cNvPr>
          <p:cNvSpPr/>
          <p:nvPr/>
        </p:nvSpPr>
        <p:spPr>
          <a:xfrm>
            <a:off x="3713952" y="2523474"/>
            <a:ext cx="974384" cy="1044676"/>
          </a:xfrm>
          <a:custGeom>
            <a:avLst/>
            <a:gdLst/>
            <a:ahLst/>
            <a:cxnLst/>
            <a:rect l="l" t="t" r="r" b="b"/>
            <a:pathLst>
              <a:path w="1360257" h="1431850">
                <a:moveTo>
                  <a:pt x="0" y="0"/>
                </a:moveTo>
                <a:lnTo>
                  <a:pt x="1360257" y="0"/>
                </a:lnTo>
                <a:lnTo>
                  <a:pt x="1360257" y="1431849"/>
                </a:lnTo>
                <a:lnTo>
                  <a:pt x="0" y="1431849"/>
                </a:lnTo>
                <a:lnTo>
                  <a:pt x="0" y="0"/>
                </a:lnTo>
                <a:close/>
              </a:path>
            </a:pathLst>
          </a:custGeom>
          <a: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a:blipFill>
        </p:spPr>
        <p:txBody>
          <a:bodyPr/>
          <a:lstStyle/>
          <a:p>
            <a:endParaRPr lang="en-US"/>
          </a:p>
        </p:txBody>
      </p:sp>
      <p:sp>
        <p:nvSpPr>
          <p:cNvPr id="53" name="Freeform 23">
            <a:extLst>
              <a:ext uri="{FF2B5EF4-FFF2-40B4-BE49-F238E27FC236}">
                <a16:creationId xmlns:a16="http://schemas.microsoft.com/office/drawing/2014/main" id="{FF7A75AF-E67A-E3DD-1EA9-497574E7FAC8}"/>
              </a:ext>
            </a:extLst>
          </p:cNvPr>
          <p:cNvSpPr/>
          <p:nvPr/>
        </p:nvSpPr>
        <p:spPr>
          <a:xfrm>
            <a:off x="2736010" y="3415035"/>
            <a:ext cx="803212" cy="880767"/>
          </a:xfrm>
          <a:custGeom>
            <a:avLst/>
            <a:gdLst/>
            <a:ahLst/>
            <a:cxnLst/>
            <a:rect l="l" t="t" r="r" b="b"/>
            <a:pathLst>
              <a:path w="1012939" h="1266174">
                <a:moveTo>
                  <a:pt x="0" y="0"/>
                </a:moveTo>
                <a:lnTo>
                  <a:pt x="1012939" y="0"/>
                </a:lnTo>
                <a:lnTo>
                  <a:pt x="1012939" y="1266174"/>
                </a:lnTo>
                <a:lnTo>
                  <a:pt x="0" y="1266174"/>
                </a:lnTo>
                <a:lnTo>
                  <a:pt x="0" y="0"/>
                </a:lnTo>
                <a:close/>
              </a:path>
            </a:pathLst>
          </a:custGeom>
          <a: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a:blipFill>
        </p:spPr>
        <p:txBody>
          <a:bodyPr/>
          <a:lstStyle/>
          <a:p>
            <a:endParaRPr lang="en-US" dirty="0"/>
          </a:p>
        </p:txBody>
      </p:sp>
    </p:spTree>
    <p:extLst>
      <p:ext uri="{BB962C8B-B14F-4D97-AF65-F5344CB8AC3E}">
        <p14:creationId xmlns:p14="http://schemas.microsoft.com/office/powerpoint/2010/main" val="2751240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778F9-99E7-22A2-0F56-7AD91AEFD7F2}"/>
            </a:ext>
          </a:extLst>
        </p:cNvPr>
        <p:cNvGrpSpPr/>
        <p:nvPr/>
      </p:nvGrpSpPr>
      <p:grpSpPr>
        <a:xfrm>
          <a:off x="0" y="0"/>
          <a:ext cx="0" cy="0"/>
          <a:chOff x="0" y="0"/>
          <a:chExt cx="0" cy="0"/>
        </a:xfrm>
      </p:grpSpPr>
      <p:sp>
        <p:nvSpPr>
          <p:cNvPr id="77" name="Rectangle 76">
            <a:extLst>
              <a:ext uri="{FF2B5EF4-FFF2-40B4-BE49-F238E27FC236}">
                <a16:creationId xmlns:a16="http://schemas.microsoft.com/office/drawing/2014/main" id="{868D052A-5DD5-EB66-4E3F-246049E4D196}"/>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E9D9C217-D1BB-790C-F335-F8D3C3F5BF6A}"/>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F38FC8E7-A4A8-3562-E96A-3A81DC4A2311}"/>
              </a:ext>
            </a:extLst>
          </p:cNvPr>
          <p:cNvSpPr txBox="1"/>
          <p:nvPr/>
        </p:nvSpPr>
        <p:spPr>
          <a:xfrm>
            <a:off x="65034" y="239333"/>
            <a:ext cx="11593566"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Communication Plan</a:t>
            </a:r>
          </a:p>
        </p:txBody>
      </p:sp>
      <p:sp>
        <p:nvSpPr>
          <p:cNvPr id="29" name="TextBox 28">
            <a:extLst>
              <a:ext uri="{FF2B5EF4-FFF2-40B4-BE49-F238E27FC236}">
                <a16:creationId xmlns:a16="http://schemas.microsoft.com/office/drawing/2014/main" id="{090210E2-9C68-B793-5093-E2C29FA1306F}"/>
              </a:ext>
            </a:extLst>
          </p:cNvPr>
          <p:cNvSpPr txBox="1"/>
          <p:nvPr/>
        </p:nvSpPr>
        <p:spPr>
          <a:xfrm>
            <a:off x="9241510" y="3597918"/>
            <a:ext cx="8481643"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If we need to evacuate, we will we meet at:</a:t>
            </a:r>
          </a:p>
        </p:txBody>
      </p:sp>
      <p:sp>
        <p:nvSpPr>
          <p:cNvPr id="25" name="TextBox 15">
            <a:extLst>
              <a:ext uri="{FF2B5EF4-FFF2-40B4-BE49-F238E27FC236}">
                <a16:creationId xmlns:a16="http://schemas.microsoft.com/office/drawing/2014/main" id="{61B1107C-D69C-13D7-D9F4-49E5C0523ADF}"/>
              </a:ext>
            </a:extLst>
          </p:cNvPr>
          <p:cNvSpPr txBox="1"/>
          <p:nvPr/>
        </p:nvSpPr>
        <p:spPr>
          <a:xfrm>
            <a:off x="9196201" y="1562772"/>
            <a:ext cx="9053021" cy="1846659"/>
          </a:xfrm>
          <a:prstGeom prst="rect">
            <a:avLst/>
          </a:prstGeom>
        </p:spPr>
        <p:txBody>
          <a:bodyPr wrap="square" lIns="0" tIns="0" rIns="0" bIns="0" rtlCol="0" anchor="t">
            <a:spAutoFit/>
          </a:bodyPr>
          <a:lstStyle/>
          <a:p>
            <a:pPr>
              <a:lnSpc>
                <a:spcPts val="4800"/>
              </a:lnSpc>
              <a:spcBef>
                <a:spcPct val="0"/>
              </a:spcBef>
            </a:pPr>
            <a:r>
              <a:rPr lang="en-US" sz="4800" dirty="0">
                <a:solidFill>
                  <a:srgbClr val="C00000"/>
                </a:solidFill>
                <a:latin typeface="Univers Condensed Light" panose="020B0306020202040204" pitchFamily="34" charset="0"/>
              </a:rPr>
              <a:t>Create and post your plan where it can be found by everyone in your household, and store a copy in your emergency kit.</a:t>
            </a:r>
          </a:p>
        </p:txBody>
      </p:sp>
      <p:sp>
        <p:nvSpPr>
          <p:cNvPr id="7" name="Freeform 2">
            <a:extLst>
              <a:ext uri="{FF2B5EF4-FFF2-40B4-BE49-F238E27FC236}">
                <a16:creationId xmlns:a16="http://schemas.microsoft.com/office/drawing/2014/main" id="{AA7000D8-9DDC-82AF-C5F2-05F314902E63}"/>
              </a:ext>
            </a:extLst>
          </p:cNvPr>
          <p:cNvSpPr/>
          <p:nvPr/>
        </p:nvSpPr>
        <p:spPr>
          <a:xfrm>
            <a:off x="4565288" y="1562772"/>
            <a:ext cx="4481204" cy="8724228"/>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5E93D59F-0EA0-2441-1E85-451D0D3600FB}"/>
              </a:ext>
            </a:extLst>
          </p:cNvPr>
          <p:cNvSpPr/>
          <p:nvPr/>
        </p:nvSpPr>
        <p:spPr>
          <a:xfrm>
            <a:off x="0" y="1562774"/>
            <a:ext cx="4500254" cy="8724226"/>
          </a:xfrm>
          <a:custGeom>
            <a:avLst/>
            <a:gdLst/>
            <a:ahLst/>
            <a:cxnLst/>
            <a:rect l="l" t="t" r="r" b="b"/>
            <a:pathLst>
              <a:path w="5486400" h="8229600">
                <a:moveTo>
                  <a:pt x="0" y="0"/>
                </a:moveTo>
                <a:lnTo>
                  <a:pt x="5486400" y="0"/>
                </a:lnTo>
                <a:lnTo>
                  <a:pt x="5486400" y="8229600"/>
                </a:lnTo>
                <a:lnTo>
                  <a:pt x="0" y="8229600"/>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2" name="Rectangle 11">
            <a:extLst>
              <a:ext uri="{FF2B5EF4-FFF2-40B4-BE49-F238E27FC236}">
                <a16:creationId xmlns:a16="http://schemas.microsoft.com/office/drawing/2014/main" id="{B534E7F7-044B-0C9E-A8F4-4C39FC76FBA2}"/>
              </a:ext>
            </a:extLst>
          </p:cNvPr>
          <p:cNvSpPr/>
          <p:nvPr/>
        </p:nvSpPr>
        <p:spPr>
          <a:xfrm>
            <a:off x="7467600" y="7409227"/>
            <a:ext cx="10820400" cy="245867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9" name="TextBox 18">
            <a:extLst>
              <a:ext uri="{FF2B5EF4-FFF2-40B4-BE49-F238E27FC236}">
                <a16:creationId xmlns:a16="http://schemas.microsoft.com/office/drawing/2014/main" id="{ABD8808B-4678-2068-7D9B-09C14238C0EC}"/>
              </a:ext>
            </a:extLst>
          </p:cNvPr>
          <p:cNvSpPr txBox="1"/>
          <p:nvPr/>
        </p:nvSpPr>
        <p:spPr>
          <a:xfrm>
            <a:off x="9241510" y="7882972"/>
            <a:ext cx="9007712" cy="1682512"/>
          </a:xfrm>
          <a:prstGeom prst="rect">
            <a:avLst/>
          </a:prstGeom>
          <a:noFill/>
        </p:spPr>
        <p:txBody>
          <a:bodyPr wrap="square">
            <a:spAutoFit/>
          </a:bodyPr>
          <a:lstStyle/>
          <a:p>
            <a:pPr>
              <a:lnSpc>
                <a:spcPts val="6200"/>
              </a:lnSpc>
            </a:pPr>
            <a:r>
              <a:rPr lang="en-US" sz="4800" dirty="0">
                <a:solidFill>
                  <a:schemeClr val="bg1"/>
                </a:solidFill>
                <a:latin typeface="Univers Condensed Light" panose="020B0306020202040204" pitchFamily="34" charset="0"/>
              </a:rPr>
              <a:t>During a disaster, phone lines may be overwhelmed – text, don’t call. </a:t>
            </a:r>
          </a:p>
        </p:txBody>
      </p:sp>
      <p:sp>
        <p:nvSpPr>
          <p:cNvPr id="27" name="Freeform 4">
            <a:extLst>
              <a:ext uri="{FF2B5EF4-FFF2-40B4-BE49-F238E27FC236}">
                <a16:creationId xmlns:a16="http://schemas.microsoft.com/office/drawing/2014/main" id="{70861931-E24A-1AA0-FE64-79CA91B95344}"/>
              </a:ext>
            </a:extLst>
          </p:cNvPr>
          <p:cNvSpPr/>
          <p:nvPr/>
        </p:nvSpPr>
        <p:spPr>
          <a:xfrm>
            <a:off x="7722164" y="7952703"/>
            <a:ext cx="1280403" cy="1695898"/>
          </a:xfrm>
          <a:custGeom>
            <a:avLst/>
            <a:gdLst/>
            <a:ahLst/>
            <a:cxnLst/>
            <a:rect l="l" t="t" r="r" b="b"/>
            <a:pathLst>
              <a:path w="3106674" h="4114800">
                <a:moveTo>
                  <a:pt x="0" y="0"/>
                </a:moveTo>
                <a:lnTo>
                  <a:pt x="3106674" y="0"/>
                </a:lnTo>
                <a:lnTo>
                  <a:pt x="3106674" y="4114800"/>
                </a:lnTo>
                <a:lnTo>
                  <a:pt x="0" y="4114800"/>
                </a:lnTo>
                <a:lnTo>
                  <a:pt x="0" y="0"/>
                </a:lnTo>
                <a:close/>
              </a:path>
            </a:pathLst>
          </a:cu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817A95FD-F9EE-D332-08F3-39111E4DC226}"/>
              </a:ext>
            </a:extLst>
          </p:cNvPr>
          <p:cNvSpPr txBox="1"/>
          <p:nvPr/>
        </p:nvSpPr>
        <p:spPr>
          <a:xfrm>
            <a:off x="9233043" y="5538228"/>
            <a:ext cx="8481643" cy="1682512"/>
          </a:xfrm>
          <a:prstGeom prst="rect">
            <a:avLst/>
          </a:prstGeom>
          <a:noFill/>
        </p:spPr>
        <p:txBody>
          <a:bodyPr wrap="square">
            <a:spAutoFit/>
          </a:bodyPr>
          <a:lstStyle/>
          <a:p>
            <a:pPr marL="685800" indent="-685800">
              <a:lnSpc>
                <a:spcPts val="6200"/>
              </a:lnSpc>
              <a:buFont typeface="Wingdings" panose="05000000000000000000" pitchFamily="2" charset="2"/>
              <a:buChar char="§"/>
            </a:pPr>
            <a:r>
              <a:rPr lang="en-US" sz="5400" dirty="0">
                <a:latin typeface="Univers Condensed Light" panose="020B0306020202040204" pitchFamily="34" charset="0"/>
              </a:rPr>
              <a:t>Our two evacuation routes are:</a:t>
            </a:r>
          </a:p>
        </p:txBody>
      </p:sp>
    </p:spTree>
    <p:extLst>
      <p:ext uri="{BB962C8B-B14F-4D97-AF65-F5344CB8AC3E}">
        <p14:creationId xmlns:p14="http://schemas.microsoft.com/office/powerpoint/2010/main" val="2737441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63066A-5F88-AFEE-B8FC-9D98A3DD41B0}"/>
              </a:ext>
            </a:extLst>
          </p:cNvPr>
          <p:cNvSpPr/>
          <p:nvPr/>
        </p:nvSpPr>
        <p:spPr>
          <a:xfrm>
            <a:off x="-19050" y="0"/>
            <a:ext cx="16685623" cy="321616"/>
          </a:xfrm>
          <a:prstGeom prst="rect">
            <a:avLst/>
          </a:prstGeom>
          <a:solidFill>
            <a:srgbClr val="0037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78" name="Rectangle 77">
            <a:extLst>
              <a:ext uri="{FF2B5EF4-FFF2-40B4-BE49-F238E27FC236}">
                <a16:creationId xmlns:a16="http://schemas.microsoft.com/office/drawing/2014/main" id="{983CAD84-A6BE-1CC0-C3F7-D644C62049F2}"/>
              </a:ext>
            </a:extLst>
          </p:cNvPr>
          <p:cNvSpPr/>
          <p:nvPr/>
        </p:nvSpPr>
        <p:spPr>
          <a:xfrm>
            <a:off x="16716375" y="1"/>
            <a:ext cx="1578156" cy="321616"/>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4" name="TextBox 3">
            <a:extLst>
              <a:ext uri="{FF2B5EF4-FFF2-40B4-BE49-F238E27FC236}">
                <a16:creationId xmlns:a16="http://schemas.microsoft.com/office/drawing/2014/main" id="{AD60E030-5D6F-FF4C-C63E-23E684257305}"/>
              </a:ext>
            </a:extLst>
          </p:cNvPr>
          <p:cNvSpPr txBox="1"/>
          <p:nvPr/>
        </p:nvSpPr>
        <p:spPr>
          <a:xfrm>
            <a:off x="65034" y="239333"/>
            <a:ext cx="11593566" cy="1323439"/>
          </a:xfrm>
          <a:prstGeom prst="rect">
            <a:avLst/>
          </a:prstGeom>
          <a:noFill/>
        </p:spPr>
        <p:txBody>
          <a:bodyPr wrap="square" rtlCol="0">
            <a:spAutoFit/>
          </a:bodyPr>
          <a:lstStyle/>
          <a:p>
            <a:r>
              <a:rPr lang="en-US" sz="8000" dirty="0">
                <a:solidFill>
                  <a:srgbClr val="003768"/>
                </a:solidFill>
                <a:latin typeface="Century Gothic" panose="020B0502020202020204" pitchFamily="34" charset="0"/>
              </a:rPr>
              <a:t>Prepare to Evacuate</a:t>
            </a:r>
          </a:p>
        </p:txBody>
      </p:sp>
      <p:grpSp>
        <p:nvGrpSpPr>
          <p:cNvPr id="20" name="Group 19">
            <a:extLst>
              <a:ext uri="{FF2B5EF4-FFF2-40B4-BE49-F238E27FC236}">
                <a16:creationId xmlns:a16="http://schemas.microsoft.com/office/drawing/2014/main" id="{98B1FE8D-91A3-15F8-C5D9-16981DA3FAF4}"/>
              </a:ext>
            </a:extLst>
          </p:cNvPr>
          <p:cNvGrpSpPr/>
          <p:nvPr/>
        </p:nvGrpSpPr>
        <p:grpSpPr>
          <a:xfrm>
            <a:off x="10434565" y="1699638"/>
            <a:ext cx="7638442" cy="8352999"/>
            <a:chOff x="10656090" y="560950"/>
            <a:chExt cx="7638442" cy="7742974"/>
          </a:xfrm>
        </p:grpSpPr>
        <p:sp>
          <p:nvSpPr>
            <p:cNvPr id="14" name="Freeform 2"/>
            <p:cNvSpPr/>
            <p:nvPr/>
          </p:nvSpPr>
          <p:spPr>
            <a:xfrm>
              <a:off x="10656090" y="3238500"/>
              <a:ext cx="3491610" cy="5065424"/>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3"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5" name="Freeform 3"/>
            <p:cNvSpPr/>
            <p:nvPr/>
          </p:nvSpPr>
          <p:spPr>
            <a:xfrm>
              <a:off x="10656090" y="560950"/>
              <a:ext cx="2511570" cy="2629530"/>
            </a:xfrm>
            <a:custGeom>
              <a:avLst/>
              <a:gdLst/>
              <a:ahLst/>
              <a:cxnLst/>
              <a:rect l="l" t="t" r="r" b="b"/>
              <a:pathLst>
                <a:path w="12321298" h="8229600">
                  <a:moveTo>
                    <a:pt x="0" y="0"/>
                  </a:moveTo>
                  <a:lnTo>
                    <a:pt x="12321297" y="0"/>
                  </a:lnTo>
                  <a:lnTo>
                    <a:pt x="12321297" y="8229600"/>
                  </a:lnTo>
                  <a:lnTo>
                    <a:pt x="0" y="8229600"/>
                  </a:lnTo>
                  <a:lnTo>
                    <a:pt x="0" y="0"/>
                  </a:lnTo>
                  <a:close/>
                </a:path>
              </a:pathLst>
            </a:custGeom>
            <a:blipFill>
              <a:blip r:embed="rId4"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6" name="Freeform 4"/>
            <p:cNvSpPr/>
            <p:nvPr/>
          </p:nvSpPr>
          <p:spPr>
            <a:xfrm>
              <a:off x="14193030" y="3238500"/>
              <a:ext cx="4101502" cy="5065424"/>
            </a:xfrm>
            <a:custGeom>
              <a:avLst/>
              <a:gdLst/>
              <a:ahLst/>
              <a:cxnLst/>
              <a:rect l="l" t="t" r="r" b="b"/>
              <a:pathLst>
                <a:path w="10972800" h="8229600">
                  <a:moveTo>
                    <a:pt x="0" y="0"/>
                  </a:moveTo>
                  <a:lnTo>
                    <a:pt x="10972800" y="0"/>
                  </a:lnTo>
                  <a:lnTo>
                    <a:pt x="10972800" y="8229600"/>
                  </a:lnTo>
                  <a:lnTo>
                    <a:pt x="0" y="8229600"/>
                  </a:lnTo>
                  <a:lnTo>
                    <a:pt x="0" y="0"/>
                  </a:lnTo>
                  <a:close/>
                </a:path>
              </a:pathLst>
            </a:custGeom>
            <a:blipFill>
              <a:blip r:embed="rId5"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7" name="Freeform 5"/>
            <p:cNvSpPr/>
            <p:nvPr/>
          </p:nvSpPr>
          <p:spPr>
            <a:xfrm>
              <a:off x="13234230" y="560950"/>
              <a:ext cx="2511570" cy="2629530"/>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6" cstate="print">
                <a:extLst>
                  <a:ext uri="{28A0092B-C50C-407E-A947-70E740481C1C}">
                    <a14:useLocalDpi xmlns:a14="http://schemas.microsoft.com/office/drawing/2010/main" val="0"/>
                  </a:ext>
                </a:extLst>
              </a:blip>
              <a:stretch>
                <a:fillRect/>
              </a:stretch>
            </a:blipFill>
          </p:spPr>
          <p:txBody>
            <a:bodyPr/>
            <a:lstStyle/>
            <a:p>
              <a:endParaRPr lang="en-US"/>
            </a:p>
          </p:txBody>
        </p:sp>
        <p:sp>
          <p:nvSpPr>
            <p:cNvPr id="18" name="Freeform 6"/>
            <p:cNvSpPr/>
            <p:nvPr/>
          </p:nvSpPr>
          <p:spPr>
            <a:xfrm>
              <a:off x="15794009" y="592077"/>
              <a:ext cx="2493991" cy="2593831"/>
            </a:xfrm>
            <a:custGeom>
              <a:avLst/>
              <a:gdLst/>
              <a:ahLst/>
              <a:cxnLst/>
              <a:rect l="l" t="t" r="r" b="b"/>
              <a:pathLst>
                <a:path w="12344400" h="8229600">
                  <a:moveTo>
                    <a:pt x="0" y="0"/>
                  </a:moveTo>
                  <a:lnTo>
                    <a:pt x="12344400" y="0"/>
                  </a:lnTo>
                  <a:lnTo>
                    <a:pt x="12344400" y="8229600"/>
                  </a:lnTo>
                  <a:lnTo>
                    <a:pt x="0" y="8229600"/>
                  </a:lnTo>
                  <a:lnTo>
                    <a:pt x="0" y="0"/>
                  </a:lnTo>
                  <a:close/>
                </a:path>
              </a:pathLst>
            </a:custGeom>
            <a:blipFill>
              <a:blip r:embed="rId7" cstate="print">
                <a:extLst>
                  <a:ext uri="{28A0092B-C50C-407E-A947-70E740481C1C}">
                    <a14:useLocalDpi xmlns:a14="http://schemas.microsoft.com/office/drawing/2010/main" val="0"/>
                  </a:ext>
                </a:extLst>
              </a:blip>
              <a:stretch>
                <a:fillRect/>
              </a:stretch>
            </a:blipFill>
          </p:spPr>
          <p:txBody>
            <a:bodyPr/>
            <a:lstStyle/>
            <a:p>
              <a:endParaRPr lang="en-US" dirty="0"/>
            </a:p>
          </p:txBody>
        </p:sp>
      </p:grpSp>
      <p:sp>
        <p:nvSpPr>
          <p:cNvPr id="21" name="TextBox 20">
            <a:extLst>
              <a:ext uri="{FF2B5EF4-FFF2-40B4-BE49-F238E27FC236}">
                <a16:creationId xmlns:a16="http://schemas.microsoft.com/office/drawing/2014/main" id="{BB4AEEDD-5E7A-9781-EA61-0B487F6257A9}"/>
              </a:ext>
            </a:extLst>
          </p:cNvPr>
          <p:cNvSpPr txBox="1"/>
          <p:nvPr/>
        </p:nvSpPr>
        <p:spPr>
          <a:xfrm>
            <a:off x="10896600" y="410463"/>
            <a:ext cx="7631910" cy="1200329"/>
          </a:xfrm>
          <a:prstGeom prst="rect">
            <a:avLst/>
          </a:prstGeom>
          <a:noFill/>
        </p:spPr>
        <p:txBody>
          <a:bodyPr wrap="square" rtlCol="0">
            <a:spAutoFit/>
          </a:bodyPr>
          <a:lstStyle/>
          <a:p>
            <a:r>
              <a:rPr lang="en-US" sz="7200" dirty="0">
                <a:solidFill>
                  <a:srgbClr val="C00000"/>
                </a:solidFill>
                <a:latin typeface="Univers Condensed Light" panose="020B0306020202040204" pitchFamily="34" charset="0"/>
              </a:rPr>
              <a:t>What to Do Indoors:</a:t>
            </a:r>
          </a:p>
        </p:txBody>
      </p:sp>
      <p:grpSp>
        <p:nvGrpSpPr>
          <p:cNvPr id="30" name="Group 29">
            <a:extLst>
              <a:ext uri="{FF2B5EF4-FFF2-40B4-BE49-F238E27FC236}">
                <a16:creationId xmlns:a16="http://schemas.microsoft.com/office/drawing/2014/main" id="{E764332B-3EB6-2C09-A3CE-AE7B187D3B13}"/>
              </a:ext>
            </a:extLst>
          </p:cNvPr>
          <p:cNvGrpSpPr/>
          <p:nvPr/>
        </p:nvGrpSpPr>
        <p:grpSpPr>
          <a:xfrm>
            <a:off x="290334" y="1988366"/>
            <a:ext cx="9844266" cy="7803334"/>
            <a:chOff x="162531" y="1739951"/>
            <a:chExt cx="9844266" cy="7803334"/>
          </a:xfrm>
        </p:grpSpPr>
        <p:sp>
          <p:nvSpPr>
            <p:cNvPr id="29" name="TextBox 28">
              <a:extLst>
                <a:ext uri="{FF2B5EF4-FFF2-40B4-BE49-F238E27FC236}">
                  <a16:creationId xmlns:a16="http://schemas.microsoft.com/office/drawing/2014/main" id="{CA95FD43-9FCF-CC08-EAB2-ACFD1085FAA4}"/>
                </a:ext>
              </a:extLst>
            </p:cNvPr>
            <p:cNvSpPr txBox="1"/>
            <p:nvPr/>
          </p:nvSpPr>
          <p:spPr>
            <a:xfrm>
              <a:off x="162531" y="3416419"/>
              <a:ext cx="9764766" cy="1502976"/>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Remove combustible window shades and curtains.</a:t>
              </a:r>
            </a:p>
          </p:txBody>
        </p:sp>
        <p:sp>
          <p:nvSpPr>
            <p:cNvPr id="22" name="TextBox 21">
              <a:extLst>
                <a:ext uri="{FF2B5EF4-FFF2-40B4-BE49-F238E27FC236}">
                  <a16:creationId xmlns:a16="http://schemas.microsoft.com/office/drawing/2014/main" id="{1BFC784C-095B-79D1-AD04-C52509C64380}"/>
                </a:ext>
              </a:extLst>
            </p:cNvPr>
            <p:cNvSpPr txBox="1"/>
            <p:nvPr/>
          </p:nvSpPr>
          <p:spPr>
            <a:xfrm>
              <a:off x="242031" y="8745631"/>
              <a:ext cx="9764766" cy="797654"/>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Locate pets and keep them nearby.</a:t>
              </a:r>
            </a:p>
          </p:txBody>
        </p:sp>
        <p:sp>
          <p:nvSpPr>
            <p:cNvPr id="23" name="TextBox 22">
              <a:extLst>
                <a:ext uri="{FF2B5EF4-FFF2-40B4-BE49-F238E27FC236}">
                  <a16:creationId xmlns:a16="http://schemas.microsoft.com/office/drawing/2014/main" id="{677B9C8D-7AD2-17C8-7F93-2D4D56933D49}"/>
                </a:ext>
              </a:extLst>
            </p:cNvPr>
            <p:cNvSpPr txBox="1"/>
            <p:nvPr/>
          </p:nvSpPr>
          <p:spPr>
            <a:xfrm>
              <a:off x="227283" y="7757493"/>
              <a:ext cx="9764766" cy="797654"/>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Shut off HVAC and ceiling fans.</a:t>
              </a:r>
            </a:p>
          </p:txBody>
        </p:sp>
        <p:sp>
          <p:nvSpPr>
            <p:cNvPr id="24" name="TextBox 23">
              <a:extLst>
                <a:ext uri="{FF2B5EF4-FFF2-40B4-BE49-F238E27FC236}">
                  <a16:creationId xmlns:a16="http://schemas.microsoft.com/office/drawing/2014/main" id="{11F5C7CC-43E1-689D-F2CC-2FD9836B689E}"/>
                </a:ext>
              </a:extLst>
            </p:cNvPr>
            <p:cNvSpPr txBox="1"/>
            <p:nvPr/>
          </p:nvSpPr>
          <p:spPr>
            <a:xfrm>
              <a:off x="184654" y="1739951"/>
              <a:ext cx="9764766" cy="1502976"/>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Shut indoor windows and doors but leave them unlocked.</a:t>
              </a:r>
            </a:p>
          </p:txBody>
        </p:sp>
        <p:sp>
          <p:nvSpPr>
            <p:cNvPr id="26" name="TextBox 25">
              <a:extLst>
                <a:ext uri="{FF2B5EF4-FFF2-40B4-BE49-F238E27FC236}">
                  <a16:creationId xmlns:a16="http://schemas.microsoft.com/office/drawing/2014/main" id="{5DEFF8C4-DA72-3CC9-0476-5419117DCD87}"/>
                </a:ext>
              </a:extLst>
            </p:cNvPr>
            <p:cNvSpPr txBox="1"/>
            <p:nvPr/>
          </p:nvSpPr>
          <p:spPr>
            <a:xfrm>
              <a:off x="214993" y="5092887"/>
              <a:ext cx="9764766" cy="1502976"/>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Move furniture to the center of the room, away from windows.</a:t>
              </a:r>
            </a:p>
          </p:txBody>
        </p:sp>
        <p:sp>
          <p:nvSpPr>
            <p:cNvPr id="28" name="TextBox 27">
              <a:extLst>
                <a:ext uri="{FF2B5EF4-FFF2-40B4-BE49-F238E27FC236}">
                  <a16:creationId xmlns:a16="http://schemas.microsoft.com/office/drawing/2014/main" id="{103308A3-B936-BA20-C375-40D35ADF42E6}"/>
                </a:ext>
              </a:extLst>
            </p:cNvPr>
            <p:cNvSpPr txBox="1"/>
            <p:nvPr/>
          </p:nvSpPr>
          <p:spPr>
            <a:xfrm>
              <a:off x="214993" y="6769355"/>
              <a:ext cx="9764766" cy="797654"/>
            </a:xfrm>
            <a:prstGeom prst="rect">
              <a:avLst/>
            </a:prstGeom>
            <a:noFill/>
          </p:spPr>
          <p:txBody>
            <a:bodyPr wrap="square">
              <a:spAutoFit/>
            </a:bodyPr>
            <a:lstStyle/>
            <a:p>
              <a:pPr marL="685800" indent="-685800">
                <a:lnSpc>
                  <a:spcPts val="5500"/>
                </a:lnSpc>
                <a:buFont typeface="Wingdings" panose="05000000000000000000" pitchFamily="2" charset="2"/>
                <a:buChar char="§"/>
              </a:pPr>
              <a:r>
                <a:rPr lang="en-US" sz="5400" dirty="0">
                  <a:latin typeface="Univers Condensed Light" panose="020B0306020202040204" pitchFamily="34" charset="0"/>
                </a:rPr>
                <a:t>Leave indoor and outdoor lights on.</a:t>
              </a:r>
            </a:p>
          </p:txBody>
        </p:sp>
      </p:grpSp>
    </p:spTree>
    <p:extLst>
      <p:ext uri="{BB962C8B-B14F-4D97-AF65-F5344CB8AC3E}">
        <p14:creationId xmlns:p14="http://schemas.microsoft.com/office/powerpoint/2010/main" val="872647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4711</TotalTime>
  <Words>948</Words>
  <Application>Microsoft Office PowerPoint</Application>
  <PresentationFormat>Custom</PresentationFormat>
  <Paragraphs>117</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Roboto</vt:lpstr>
      <vt:lpstr>Univers Condensed Light</vt:lpstr>
      <vt:lpstr>Wingdings</vt:lpstr>
      <vt:lpstr>AvantGarde Bk BT</vt:lpstr>
      <vt:lpstr>Open Sans Light</vt:lpstr>
      <vt:lpstr>Century Gothic</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Safety Seminar</dc:title>
  <dc:creator>Cecilia Arellano</dc:creator>
  <cp:lastModifiedBy>Aziz Amiri</cp:lastModifiedBy>
  <cp:revision>47</cp:revision>
  <cp:lastPrinted>2024-02-06T00:03:54Z</cp:lastPrinted>
  <dcterms:created xsi:type="dcterms:W3CDTF">2006-08-16T00:00:00Z</dcterms:created>
  <dcterms:modified xsi:type="dcterms:W3CDTF">2025-01-08T16:42:26Z</dcterms:modified>
  <dc:identifier>DAF5sPOUuOI</dc:identifier>
</cp:coreProperties>
</file>